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1"/>
    <p:sldId id="257" r:id="rId22"/>
    <p:sldId id="258" r:id="rId23"/>
    <p:sldId id="259" r:id="rId24"/>
    <p:sldId id="260" r:id="rId25"/>
    <p:sldId id="261" r:id="rId26"/>
    <p:sldId id="262" r:id="rId27"/>
    <p:sldId id="263" r:id="rId28"/>
    <p:sldId id="264" r:id="rId29"/>
    <p:sldId id="265" r:id="rId30"/>
    <p:sldId id="266" r:id="rId3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bril Fatface" charset="1" panose="02000503000000020003"/>
      <p:regular r:id="rId10"/>
    </p:embeddedFont>
    <p:embeddedFont>
      <p:font typeface="Abril Fatface Italics" charset="1" panose="02000503000000020003"/>
      <p:regular r:id="rId11"/>
    </p:embeddedFont>
    <p:embeddedFont>
      <p:font typeface="DM Sans" charset="1" panose="00000000000000000000"/>
      <p:regular r:id="rId12"/>
    </p:embeddedFont>
    <p:embeddedFont>
      <p:font typeface="DM Sans Bold" charset="1" panose="00000000000000000000"/>
      <p:regular r:id="rId13"/>
    </p:embeddedFont>
    <p:embeddedFont>
      <p:font typeface="DM Sans Italics" charset="1" panose="00000000000000000000"/>
      <p:regular r:id="rId14"/>
    </p:embeddedFont>
    <p:embeddedFont>
      <p:font typeface="DM Sans Bold Italics" charset="1" panose="00000000000000000000"/>
      <p:regular r:id="rId15"/>
    </p:embeddedFont>
    <p:embeddedFont>
      <p:font typeface="Moontime" charset="1" panose="00000000000000000000"/>
      <p:regular r:id="rId16"/>
    </p:embeddedFont>
    <p:embeddedFont>
      <p:font typeface="Cy Grotesk Key" charset="1" panose="00000500000000000000"/>
      <p:regular r:id="rId17"/>
    </p:embeddedFont>
    <p:embeddedFont>
      <p:font typeface="Cy Grotesk Key Bold" charset="1" panose="00000800000000000000"/>
      <p:regular r:id="rId18"/>
    </p:embeddedFont>
    <p:embeddedFont>
      <p:font typeface="Cy Grotesk Grand" charset="1" panose="00000507000000000000"/>
      <p:regular r:id="rId19"/>
    </p:embeddedFont>
    <p:embeddedFont>
      <p:font typeface="Cy Grotesk Grand Bold" charset="1" panose="00000807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slides/slide1.xml" Type="http://schemas.openxmlformats.org/officeDocument/2006/relationships/slide"/><Relationship Id="rId22" Target="slides/slide2.xml" Type="http://schemas.openxmlformats.org/officeDocument/2006/relationships/slide"/><Relationship Id="rId23" Target="slides/slide3.xml" Type="http://schemas.openxmlformats.org/officeDocument/2006/relationships/slide"/><Relationship Id="rId24" Target="slides/slide4.xml" Type="http://schemas.openxmlformats.org/officeDocument/2006/relationships/slide"/><Relationship Id="rId25" Target="slides/slide5.xml" Type="http://schemas.openxmlformats.org/officeDocument/2006/relationships/slide"/><Relationship Id="rId26" Target="slides/slide6.xml" Type="http://schemas.openxmlformats.org/officeDocument/2006/relationships/slide"/><Relationship Id="rId27" Target="slides/slide7.xml" Type="http://schemas.openxmlformats.org/officeDocument/2006/relationships/slide"/><Relationship Id="rId28" Target="slides/slide8.xml" Type="http://schemas.openxmlformats.org/officeDocument/2006/relationships/slide"/><Relationship Id="rId29" Target="slides/slide9.xml" Type="http://schemas.openxmlformats.org/officeDocument/2006/relationships/slide"/><Relationship Id="rId3" Target="viewProps.xml" Type="http://schemas.openxmlformats.org/officeDocument/2006/relationships/viewProps"/><Relationship Id="rId30" Target="slides/slide10.xml" Type="http://schemas.openxmlformats.org/officeDocument/2006/relationships/slide"/><Relationship Id="rId31" Target="slides/slide11.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6.png" Type="http://schemas.openxmlformats.org/officeDocument/2006/relationships/image"/><Relationship Id="rId8" Target="../media/image27.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6.pn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6.pn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png" Type="http://schemas.openxmlformats.org/officeDocument/2006/relationships/image"/><Relationship Id="rId12" Target="../media/image14.png" Type="http://schemas.openxmlformats.org/officeDocument/2006/relationships/image"/><Relationship Id="rId13" Target="../media/image15.svg" Type="http://schemas.openxmlformats.org/officeDocument/2006/relationships/image"/><Relationship Id="rId14" Target="../media/image16.png" Type="http://schemas.openxmlformats.org/officeDocument/2006/relationships/image"/><Relationship Id="rId15" Target="../media/image17.svg" Type="http://schemas.openxmlformats.org/officeDocument/2006/relationships/image"/><Relationship Id="rId16" Target="../media/image18.png" Type="http://schemas.openxmlformats.org/officeDocument/2006/relationships/image"/><Relationship Id="rId17" Target="../media/image19.png" Type="http://schemas.openxmlformats.org/officeDocument/2006/relationships/image"/><Relationship Id="rId18" Target="../media/image20.svg" Type="http://schemas.openxmlformats.org/officeDocument/2006/relationships/image"/><Relationship Id="rId19" Target="../media/image21.png" Type="http://schemas.openxmlformats.org/officeDocument/2006/relationships/image"/><Relationship Id="rId2" Target="../media/image4.png" Type="http://schemas.openxmlformats.org/officeDocument/2006/relationships/image"/><Relationship Id="rId20" Target="../media/image22.svg" Type="http://schemas.openxmlformats.org/officeDocument/2006/relationships/image"/><Relationship Id="rId21" Target="../media/image23.png" Type="http://schemas.openxmlformats.org/officeDocument/2006/relationships/image"/><Relationship Id="rId22" Target="../media/image24.svg" Type="http://schemas.openxmlformats.org/officeDocument/2006/relationships/image"/><Relationship Id="rId23" Target="../media/image25.png" Type="http://schemas.openxmlformats.org/officeDocument/2006/relationships/image"/><Relationship Id="rId24" Target="../media/image8.png" Type="http://schemas.openxmlformats.org/officeDocument/2006/relationships/image"/><Relationship Id="rId25" Target="../media/image9.sv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6.pn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6.pn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6.pn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6.pn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6.pn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6.pn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6.png" Type="http://schemas.openxmlformats.org/officeDocument/2006/relationships/image"/><Relationship Id="rId8" Target="../media/image2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45373" y="2314170"/>
            <a:ext cx="19226543" cy="5658660"/>
          </a:xfrm>
          <a:custGeom>
            <a:avLst/>
            <a:gdLst/>
            <a:ahLst/>
            <a:cxnLst/>
            <a:rect r="r" b="b" t="t" l="l"/>
            <a:pathLst>
              <a:path h="5658660" w="19226543">
                <a:moveTo>
                  <a:pt x="0" y="0"/>
                </a:moveTo>
                <a:lnTo>
                  <a:pt x="19226542" y="0"/>
                </a:lnTo>
                <a:lnTo>
                  <a:pt x="19226542" y="5658660"/>
                </a:lnTo>
                <a:lnTo>
                  <a:pt x="0" y="5658660"/>
                </a:lnTo>
                <a:lnTo>
                  <a:pt x="0" y="0"/>
                </a:lnTo>
                <a:close/>
              </a:path>
            </a:pathLst>
          </a:custGeom>
          <a:blipFill>
            <a:blip r:embed="rId2">
              <a:alphaModFix amt="50000"/>
            </a:blip>
            <a:stretch>
              <a:fillRect l="0" t="-59151" r="0" b="-59151"/>
            </a:stretch>
          </a:blipFill>
        </p:spPr>
      </p:sp>
      <p:sp>
        <p:nvSpPr>
          <p:cNvPr name="Freeform 3" id="3"/>
          <p:cNvSpPr/>
          <p:nvPr/>
        </p:nvSpPr>
        <p:spPr>
          <a:xfrm flipH="false" flipV="false" rot="0">
            <a:off x="9807396" y="-256888"/>
            <a:ext cx="5461463" cy="3154727"/>
          </a:xfrm>
          <a:custGeom>
            <a:avLst/>
            <a:gdLst/>
            <a:ahLst/>
            <a:cxnLst/>
            <a:rect r="r" b="b" t="t" l="l"/>
            <a:pathLst>
              <a:path h="3154727" w="5461463">
                <a:moveTo>
                  <a:pt x="0" y="0"/>
                </a:moveTo>
                <a:lnTo>
                  <a:pt x="5461463" y="0"/>
                </a:lnTo>
                <a:lnTo>
                  <a:pt x="5461463" y="3154727"/>
                </a:lnTo>
                <a:lnTo>
                  <a:pt x="0" y="31547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538128" y="-6500316"/>
            <a:ext cx="10957451" cy="10957451"/>
          </a:xfrm>
          <a:custGeom>
            <a:avLst/>
            <a:gdLst/>
            <a:ahLst/>
            <a:cxnLst/>
            <a:rect r="r" b="b" t="t" l="l"/>
            <a:pathLst>
              <a:path h="10957451" w="10957451">
                <a:moveTo>
                  <a:pt x="0" y="0"/>
                </a:moveTo>
                <a:lnTo>
                  <a:pt x="10957451" y="0"/>
                </a:lnTo>
                <a:lnTo>
                  <a:pt x="10957451" y="10957451"/>
                </a:lnTo>
                <a:lnTo>
                  <a:pt x="0" y="10957451"/>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288687" y="7085134"/>
            <a:ext cx="10957451" cy="10957451"/>
          </a:xfrm>
          <a:custGeom>
            <a:avLst/>
            <a:gdLst/>
            <a:ahLst/>
            <a:cxnLst/>
            <a:rect r="r" b="b" t="t" l="l"/>
            <a:pathLst>
              <a:path h="10957451" w="10957451">
                <a:moveTo>
                  <a:pt x="0" y="0"/>
                </a:moveTo>
                <a:lnTo>
                  <a:pt x="10957451" y="0"/>
                </a:lnTo>
                <a:lnTo>
                  <a:pt x="10957451" y="10957451"/>
                </a:lnTo>
                <a:lnTo>
                  <a:pt x="0" y="10957451"/>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1363746" y="20574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7"/>
            <a:stretch>
              <a:fillRect l="0" t="0" r="0" b="0"/>
            </a:stretch>
          </a:blipFill>
        </p:spPr>
      </p:sp>
      <p:sp>
        <p:nvSpPr>
          <p:cNvPr name="TextBox 7" id="7"/>
          <p:cNvSpPr txBox="true"/>
          <p:nvPr/>
        </p:nvSpPr>
        <p:spPr>
          <a:xfrm rot="0">
            <a:off x="1637491" y="2726389"/>
            <a:ext cx="11148162" cy="2806699"/>
          </a:xfrm>
          <a:prstGeom prst="rect">
            <a:avLst/>
          </a:prstGeom>
        </p:spPr>
        <p:txBody>
          <a:bodyPr anchor="t" rtlCol="false" tIns="0" lIns="0" bIns="0" rIns="0">
            <a:spAutoFit/>
          </a:bodyPr>
          <a:lstStyle/>
          <a:p>
            <a:pPr>
              <a:lnSpc>
                <a:spcPts val="11200"/>
              </a:lnSpc>
            </a:pPr>
            <a:r>
              <a:rPr lang="en-US" sz="8000">
                <a:solidFill>
                  <a:srgbClr val="FFFFFF"/>
                </a:solidFill>
                <a:latin typeface="Cy Grotesk Grand Bold"/>
              </a:rPr>
              <a:t>MAPPING THE WORLD</a:t>
            </a:r>
          </a:p>
        </p:txBody>
      </p:sp>
      <p:sp>
        <p:nvSpPr>
          <p:cNvPr name="TextBox 8" id="8"/>
          <p:cNvSpPr txBox="true"/>
          <p:nvPr/>
        </p:nvSpPr>
        <p:spPr>
          <a:xfrm rot="0">
            <a:off x="1637491" y="5985487"/>
            <a:ext cx="4229926" cy="2937510"/>
          </a:xfrm>
          <a:prstGeom prst="rect">
            <a:avLst/>
          </a:prstGeom>
        </p:spPr>
        <p:txBody>
          <a:bodyPr anchor="t" rtlCol="false" tIns="0" lIns="0" bIns="0" rIns="0">
            <a:spAutoFit/>
          </a:bodyPr>
          <a:lstStyle/>
          <a:p>
            <a:pPr>
              <a:lnSpc>
                <a:spcPts val="3959"/>
              </a:lnSpc>
            </a:pPr>
            <a:r>
              <a:rPr lang="en-US" sz="2199">
                <a:solidFill>
                  <a:srgbClr val="D9D9D9"/>
                </a:solidFill>
                <a:latin typeface="Cy Grotesk Key Bold"/>
              </a:rPr>
              <a:t>Presented by,</a:t>
            </a:r>
          </a:p>
          <a:p>
            <a:pPr>
              <a:lnSpc>
                <a:spcPts val="3959"/>
              </a:lnSpc>
            </a:pPr>
            <a:r>
              <a:rPr lang="en-US" sz="2199">
                <a:solidFill>
                  <a:srgbClr val="D9D9D9"/>
                </a:solidFill>
                <a:latin typeface="Cy Grotesk Key"/>
              </a:rPr>
              <a:t>Rupali Tasnim Samad (1208)</a:t>
            </a:r>
          </a:p>
          <a:p>
            <a:pPr>
              <a:lnSpc>
                <a:spcPts val="3959"/>
              </a:lnSpc>
            </a:pPr>
            <a:r>
              <a:rPr lang="en-US" sz="2199">
                <a:solidFill>
                  <a:srgbClr val="D9D9D9"/>
                </a:solidFill>
                <a:latin typeface="Cy Grotesk Key"/>
              </a:rPr>
              <a:t>Tashfia Jannath (1223)</a:t>
            </a:r>
          </a:p>
          <a:p>
            <a:pPr>
              <a:lnSpc>
                <a:spcPts val="3959"/>
              </a:lnSpc>
            </a:pPr>
          </a:p>
          <a:p>
            <a:pPr>
              <a:lnSpc>
                <a:spcPts val="3959"/>
              </a:lnSpc>
            </a:pPr>
          </a:p>
          <a:p>
            <a:pPr>
              <a:lnSpc>
                <a:spcPts val="3959"/>
              </a:lnSpc>
            </a:pPr>
          </a:p>
        </p:txBody>
      </p:sp>
      <p:sp>
        <p:nvSpPr>
          <p:cNvPr name="Freeform 9" id="9"/>
          <p:cNvSpPr/>
          <p:nvPr/>
        </p:nvSpPr>
        <p:spPr>
          <a:xfrm flipH="false" flipV="false" rot="0">
            <a:off x="-5775154" y="-25677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7"/>
            <a:stretch>
              <a:fillRect l="0" t="0" r="0" b="0"/>
            </a:stretch>
          </a:blipFill>
        </p:spPr>
      </p:sp>
      <p:sp>
        <p:nvSpPr>
          <p:cNvPr name="Freeform 10" id="10"/>
          <p:cNvSpPr/>
          <p:nvPr/>
        </p:nvSpPr>
        <p:spPr>
          <a:xfrm flipH="false" flipV="false" rot="0">
            <a:off x="2882840" y="8709637"/>
            <a:ext cx="5461463" cy="3154727"/>
          </a:xfrm>
          <a:custGeom>
            <a:avLst/>
            <a:gdLst/>
            <a:ahLst/>
            <a:cxnLst/>
            <a:rect r="r" b="b" t="t" l="l"/>
            <a:pathLst>
              <a:path h="3154727" w="5461463">
                <a:moveTo>
                  <a:pt x="0" y="0"/>
                </a:moveTo>
                <a:lnTo>
                  <a:pt x="5461463" y="0"/>
                </a:lnTo>
                <a:lnTo>
                  <a:pt x="5461463" y="3154726"/>
                </a:lnTo>
                <a:lnTo>
                  <a:pt x="0" y="31547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2336614" y="3320591"/>
            <a:ext cx="5864492" cy="5703218"/>
          </a:xfrm>
          <a:custGeom>
            <a:avLst/>
            <a:gdLst/>
            <a:ahLst/>
            <a:cxnLst/>
            <a:rect r="r" b="b" t="t" l="l"/>
            <a:pathLst>
              <a:path h="5703218" w="5864492">
                <a:moveTo>
                  <a:pt x="0" y="0"/>
                </a:moveTo>
                <a:lnTo>
                  <a:pt x="5864491" y="0"/>
                </a:lnTo>
                <a:lnTo>
                  <a:pt x="5864491" y="5703218"/>
                </a:lnTo>
                <a:lnTo>
                  <a:pt x="0" y="5703218"/>
                </a:lnTo>
                <a:lnTo>
                  <a:pt x="0" y="0"/>
                </a:lnTo>
                <a:close/>
              </a:path>
            </a:pathLst>
          </a:custGeom>
          <a:blipFill>
            <a:blip r:embed="rId8"/>
            <a:stretch>
              <a:fillRect l="0" t="0" r="0" b="0"/>
            </a:stretch>
          </a:blipFill>
        </p:spPr>
      </p:sp>
      <p:sp>
        <p:nvSpPr>
          <p:cNvPr name="TextBox 12" id="12"/>
          <p:cNvSpPr txBox="true"/>
          <p:nvPr/>
        </p:nvSpPr>
        <p:spPr>
          <a:xfrm rot="0">
            <a:off x="6705195" y="5985487"/>
            <a:ext cx="4229926" cy="1946910"/>
          </a:xfrm>
          <a:prstGeom prst="rect">
            <a:avLst/>
          </a:prstGeom>
        </p:spPr>
        <p:txBody>
          <a:bodyPr anchor="t" rtlCol="false" tIns="0" lIns="0" bIns="0" rIns="0">
            <a:spAutoFit/>
          </a:bodyPr>
          <a:lstStyle/>
          <a:p>
            <a:pPr>
              <a:lnSpc>
                <a:spcPts val="3959"/>
              </a:lnSpc>
            </a:pPr>
            <a:r>
              <a:rPr lang="en-US" sz="2199">
                <a:solidFill>
                  <a:srgbClr val="D9D9D9"/>
                </a:solidFill>
                <a:latin typeface="Cy Grotesk Key Bold"/>
              </a:rPr>
              <a:t>Supervised by,</a:t>
            </a:r>
            <a:r>
              <a:rPr lang="en-US" sz="2199">
                <a:solidFill>
                  <a:srgbClr val="D9D9D9"/>
                </a:solidFill>
                <a:latin typeface="Cy Grotesk Key Bold"/>
              </a:rPr>
              <a:t> </a:t>
            </a:r>
          </a:p>
          <a:p>
            <a:pPr>
              <a:lnSpc>
                <a:spcPts val="3959"/>
              </a:lnSpc>
            </a:pPr>
            <a:r>
              <a:rPr lang="en-US" sz="2199">
                <a:solidFill>
                  <a:srgbClr val="D9D9D9"/>
                </a:solidFill>
                <a:latin typeface="Cy Grotesk Key"/>
              </a:rPr>
              <a:t>Moumita Asad</a:t>
            </a:r>
          </a:p>
          <a:p>
            <a:pPr>
              <a:lnSpc>
                <a:spcPts val="3959"/>
              </a:lnSpc>
            </a:pPr>
            <a:r>
              <a:rPr lang="en-US" sz="2199">
                <a:solidFill>
                  <a:srgbClr val="D9D9D9"/>
                </a:solidFill>
                <a:latin typeface="Cy Grotesk Key"/>
              </a:rPr>
              <a:t>Lecturer, IIT DU</a:t>
            </a:r>
          </a:p>
          <a:p>
            <a:pPr>
              <a:lnSpc>
                <a:spcPts val="3959"/>
              </a:lnSpc>
            </a:pPr>
          </a:p>
        </p:txBody>
      </p:sp>
      <p:sp>
        <p:nvSpPr>
          <p:cNvPr name="TextBox 13" id="13"/>
          <p:cNvSpPr txBox="true"/>
          <p:nvPr/>
        </p:nvSpPr>
        <p:spPr>
          <a:xfrm rot="0">
            <a:off x="17846832" y="9388528"/>
            <a:ext cx="170021" cy="529590"/>
          </a:xfrm>
          <a:prstGeom prst="rect">
            <a:avLst/>
          </a:prstGeom>
        </p:spPr>
        <p:txBody>
          <a:bodyPr anchor="t" rtlCol="false" tIns="0" lIns="0" bIns="0" rIns="0">
            <a:spAutoFit/>
          </a:bodyPr>
          <a:lstStyle/>
          <a:p>
            <a:pPr algn="ctr">
              <a:lnSpc>
                <a:spcPts val="4409"/>
              </a:lnSpc>
            </a:pPr>
            <a:r>
              <a:rPr lang="en-US" sz="3150">
                <a:solidFill>
                  <a:srgbClr val="FFFFFF"/>
                </a:solidFill>
                <a:latin typeface="Abril Fatface"/>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2538128" y="-6500316"/>
            <a:ext cx="10957451" cy="10957451"/>
          </a:xfrm>
          <a:custGeom>
            <a:avLst/>
            <a:gdLst/>
            <a:ahLst/>
            <a:cxnLst/>
            <a:rect r="r" b="b" t="t" l="l"/>
            <a:pathLst>
              <a:path h="10957451" w="10957451">
                <a:moveTo>
                  <a:pt x="0" y="0"/>
                </a:moveTo>
                <a:lnTo>
                  <a:pt x="10957451" y="0"/>
                </a:lnTo>
                <a:lnTo>
                  <a:pt x="10957451" y="10957451"/>
                </a:lnTo>
                <a:lnTo>
                  <a:pt x="0" y="10957451"/>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90250" y="8568717"/>
            <a:ext cx="18578250" cy="3095951"/>
          </a:xfrm>
          <a:custGeom>
            <a:avLst/>
            <a:gdLst/>
            <a:ahLst/>
            <a:cxnLst/>
            <a:rect r="r" b="b" t="t" l="l"/>
            <a:pathLst>
              <a:path h="3095951" w="18578250">
                <a:moveTo>
                  <a:pt x="0" y="0"/>
                </a:moveTo>
                <a:lnTo>
                  <a:pt x="18578250" y="0"/>
                </a:lnTo>
                <a:lnTo>
                  <a:pt x="18578250" y="3095951"/>
                </a:lnTo>
                <a:lnTo>
                  <a:pt x="0" y="3095951"/>
                </a:lnTo>
                <a:lnTo>
                  <a:pt x="0" y="0"/>
                </a:lnTo>
                <a:close/>
              </a:path>
            </a:pathLst>
          </a:custGeom>
          <a:blipFill>
            <a:blip r:embed="rId4">
              <a:alphaModFix amt="50000"/>
            </a:blip>
            <a:stretch>
              <a:fillRect l="0" t="-190891" r="-3489" b="-108115"/>
            </a:stretch>
          </a:blipFill>
        </p:spPr>
      </p:sp>
      <p:sp>
        <p:nvSpPr>
          <p:cNvPr name="Freeform 4" id="4"/>
          <p:cNvSpPr/>
          <p:nvPr/>
        </p:nvSpPr>
        <p:spPr>
          <a:xfrm flipH="false" flipV="false" rot="0">
            <a:off x="-3596262" y="7405025"/>
            <a:ext cx="5461463" cy="3154727"/>
          </a:xfrm>
          <a:custGeom>
            <a:avLst/>
            <a:gdLst/>
            <a:ahLst/>
            <a:cxnLst/>
            <a:rect r="r" b="b" t="t" l="l"/>
            <a:pathLst>
              <a:path h="3154727" w="5461463">
                <a:moveTo>
                  <a:pt x="0" y="0"/>
                </a:moveTo>
                <a:lnTo>
                  <a:pt x="5461464" y="0"/>
                </a:lnTo>
                <a:lnTo>
                  <a:pt x="5461464" y="3154727"/>
                </a:lnTo>
                <a:lnTo>
                  <a:pt x="0" y="31547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2826537" y="-2220677"/>
            <a:ext cx="5461463" cy="3154727"/>
          </a:xfrm>
          <a:custGeom>
            <a:avLst/>
            <a:gdLst/>
            <a:ahLst/>
            <a:cxnLst/>
            <a:rect r="r" b="b" t="t" l="l"/>
            <a:pathLst>
              <a:path h="3154727" w="5461463">
                <a:moveTo>
                  <a:pt x="0" y="0"/>
                </a:moveTo>
                <a:lnTo>
                  <a:pt x="5461463" y="0"/>
                </a:lnTo>
                <a:lnTo>
                  <a:pt x="5461463" y="3154727"/>
                </a:lnTo>
                <a:lnTo>
                  <a:pt x="0" y="31547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601902" y="2435156"/>
            <a:ext cx="6901955" cy="5784453"/>
            <a:chOff x="0" y="0"/>
            <a:chExt cx="1817799" cy="1523477"/>
          </a:xfrm>
        </p:grpSpPr>
        <p:sp>
          <p:nvSpPr>
            <p:cNvPr name="Freeform 7" id="7"/>
            <p:cNvSpPr/>
            <p:nvPr/>
          </p:nvSpPr>
          <p:spPr>
            <a:xfrm flipH="false" flipV="false" rot="0">
              <a:off x="0" y="0"/>
              <a:ext cx="1817799" cy="1523477"/>
            </a:xfrm>
            <a:custGeom>
              <a:avLst/>
              <a:gdLst/>
              <a:ahLst/>
              <a:cxnLst/>
              <a:rect r="r" b="b" t="t" l="l"/>
              <a:pathLst>
                <a:path h="1523477" w="1817799">
                  <a:moveTo>
                    <a:pt x="0" y="0"/>
                  </a:moveTo>
                  <a:lnTo>
                    <a:pt x="1817799" y="0"/>
                  </a:lnTo>
                  <a:lnTo>
                    <a:pt x="1817799" y="1523477"/>
                  </a:lnTo>
                  <a:lnTo>
                    <a:pt x="0" y="1523477"/>
                  </a:lnTo>
                  <a:close/>
                </a:path>
              </a:pathLst>
            </a:custGeom>
            <a:solidFill>
              <a:srgbClr val="D93DE1">
                <a:alpha val="36863"/>
              </a:srgbClr>
            </a:solidFill>
          </p:spPr>
        </p:sp>
        <p:sp>
          <p:nvSpPr>
            <p:cNvPr name="TextBox 8" id="8"/>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sp>
        <p:nvSpPr>
          <p:cNvPr name="Freeform 9" id="9"/>
          <p:cNvSpPr/>
          <p:nvPr/>
        </p:nvSpPr>
        <p:spPr>
          <a:xfrm flipH="false" flipV="false" rot="0">
            <a:off x="15716003" y="93405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7"/>
            <a:stretch>
              <a:fillRect l="0" t="0" r="0" b="0"/>
            </a:stretch>
          </a:blipFill>
        </p:spPr>
      </p:sp>
      <p:grpSp>
        <p:nvGrpSpPr>
          <p:cNvPr name="Group 10" id="10"/>
          <p:cNvGrpSpPr/>
          <p:nvPr/>
        </p:nvGrpSpPr>
        <p:grpSpPr>
          <a:xfrm rot="0">
            <a:off x="9784143" y="2435156"/>
            <a:ext cx="6901955" cy="5784453"/>
            <a:chOff x="0" y="0"/>
            <a:chExt cx="1817799" cy="1523477"/>
          </a:xfrm>
        </p:grpSpPr>
        <p:sp>
          <p:nvSpPr>
            <p:cNvPr name="Freeform 11" id="11"/>
            <p:cNvSpPr/>
            <p:nvPr/>
          </p:nvSpPr>
          <p:spPr>
            <a:xfrm flipH="false" flipV="false" rot="0">
              <a:off x="0" y="0"/>
              <a:ext cx="1817799" cy="1523477"/>
            </a:xfrm>
            <a:custGeom>
              <a:avLst/>
              <a:gdLst/>
              <a:ahLst/>
              <a:cxnLst/>
              <a:rect r="r" b="b" t="t" l="l"/>
              <a:pathLst>
                <a:path h="1523477" w="1817799">
                  <a:moveTo>
                    <a:pt x="0" y="0"/>
                  </a:moveTo>
                  <a:lnTo>
                    <a:pt x="1817799" y="0"/>
                  </a:lnTo>
                  <a:lnTo>
                    <a:pt x="1817799" y="1523477"/>
                  </a:lnTo>
                  <a:lnTo>
                    <a:pt x="0" y="1523477"/>
                  </a:lnTo>
                  <a:close/>
                </a:path>
              </a:pathLst>
            </a:custGeom>
            <a:solidFill>
              <a:srgbClr val="D93DE1">
                <a:alpha val="36863"/>
              </a:srgbClr>
            </a:solidFill>
          </p:spPr>
        </p:sp>
        <p:sp>
          <p:nvSpPr>
            <p:cNvPr name="TextBox 12" id="12"/>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grpSp>
        <p:nvGrpSpPr>
          <p:cNvPr name="Group 13" id="13"/>
          <p:cNvGrpSpPr/>
          <p:nvPr/>
        </p:nvGrpSpPr>
        <p:grpSpPr>
          <a:xfrm rot="0">
            <a:off x="5547898" y="752729"/>
            <a:ext cx="6901955" cy="551942"/>
            <a:chOff x="0" y="0"/>
            <a:chExt cx="1817799" cy="145367"/>
          </a:xfrm>
        </p:grpSpPr>
        <p:sp>
          <p:nvSpPr>
            <p:cNvPr name="Freeform 14" id="14"/>
            <p:cNvSpPr/>
            <p:nvPr/>
          </p:nvSpPr>
          <p:spPr>
            <a:xfrm flipH="false" flipV="false" rot="0">
              <a:off x="0" y="0"/>
              <a:ext cx="1817799" cy="145367"/>
            </a:xfrm>
            <a:custGeom>
              <a:avLst/>
              <a:gdLst/>
              <a:ahLst/>
              <a:cxnLst/>
              <a:rect r="r" b="b" t="t" l="l"/>
              <a:pathLst>
                <a:path h="145367" w="1817799">
                  <a:moveTo>
                    <a:pt x="0" y="0"/>
                  </a:moveTo>
                  <a:lnTo>
                    <a:pt x="1817799" y="0"/>
                  </a:lnTo>
                  <a:lnTo>
                    <a:pt x="1817799" y="145367"/>
                  </a:lnTo>
                  <a:lnTo>
                    <a:pt x="0" y="145367"/>
                  </a:lnTo>
                  <a:close/>
                </a:path>
              </a:pathLst>
            </a:custGeom>
            <a:solidFill>
              <a:srgbClr val="D93DE1">
                <a:alpha val="36863"/>
              </a:srgbClr>
            </a:solidFill>
          </p:spPr>
        </p:sp>
        <p:sp>
          <p:nvSpPr>
            <p:cNvPr name="TextBox 15" id="15"/>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sp>
        <p:nvSpPr>
          <p:cNvPr name="Freeform 16" id="16"/>
          <p:cNvSpPr/>
          <p:nvPr/>
        </p:nvSpPr>
        <p:spPr>
          <a:xfrm flipH="false" flipV="false" rot="0">
            <a:off x="3333083" y="432564"/>
            <a:ext cx="1719797" cy="1639947"/>
          </a:xfrm>
          <a:custGeom>
            <a:avLst/>
            <a:gdLst/>
            <a:ahLst/>
            <a:cxnLst/>
            <a:rect r="r" b="b" t="t" l="l"/>
            <a:pathLst>
              <a:path h="1639947" w="1719797">
                <a:moveTo>
                  <a:pt x="0" y="0"/>
                </a:moveTo>
                <a:lnTo>
                  <a:pt x="1719796" y="0"/>
                </a:lnTo>
                <a:lnTo>
                  <a:pt x="1719796" y="1639947"/>
                </a:lnTo>
                <a:lnTo>
                  <a:pt x="0" y="1639947"/>
                </a:lnTo>
                <a:lnTo>
                  <a:pt x="0" y="0"/>
                </a:lnTo>
                <a:close/>
              </a:path>
            </a:pathLst>
          </a:custGeom>
          <a:blipFill>
            <a:blip r:embed="rId8"/>
            <a:stretch>
              <a:fillRect l="-26736" t="-92806" r="-11154" b="0"/>
            </a:stretch>
          </a:blipFill>
        </p:spPr>
      </p:sp>
      <p:sp>
        <p:nvSpPr>
          <p:cNvPr name="TextBox 17" id="17"/>
          <p:cNvSpPr txBox="true"/>
          <p:nvPr/>
        </p:nvSpPr>
        <p:spPr>
          <a:xfrm rot="0">
            <a:off x="2253297" y="8722868"/>
            <a:ext cx="10573240" cy="1393825"/>
          </a:xfrm>
          <a:prstGeom prst="rect">
            <a:avLst/>
          </a:prstGeom>
        </p:spPr>
        <p:txBody>
          <a:bodyPr anchor="t" rtlCol="false" tIns="0" lIns="0" bIns="0" rIns="0">
            <a:spAutoFit/>
          </a:bodyPr>
          <a:lstStyle/>
          <a:p>
            <a:pPr>
              <a:lnSpc>
                <a:spcPts val="5599"/>
              </a:lnSpc>
            </a:pPr>
            <a:r>
              <a:rPr lang="en-US" sz="3999">
                <a:solidFill>
                  <a:srgbClr val="FFFFFF"/>
                </a:solidFill>
                <a:latin typeface="Cy Grotesk Grand Bold"/>
              </a:rPr>
              <a:t>CONTRIBUTIONS OF EACH MEMBER</a:t>
            </a:r>
          </a:p>
        </p:txBody>
      </p:sp>
      <p:sp>
        <p:nvSpPr>
          <p:cNvPr name="TextBox 18" id="18"/>
          <p:cNvSpPr txBox="true"/>
          <p:nvPr/>
        </p:nvSpPr>
        <p:spPr>
          <a:xfrm rot="0">
            <a:off x="1865202" y="2995663"/>
            <a:ext cx="5939316" cy="4606290"/>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FFFFFF"/>
                </a:solidFill>
                <a:latin typeface="Cy Grotesk Grand Bold"/>
              </a:rPr>
              <a:t>Creating the clickable map using react simple maps</a:t>
            </a:r>
          </a:p>
          <a:p>
            <a:pPr>
              <a:lnSpc>
                <a:spcPts val="3359"/>
              </a:lnSpc>
            </a:pPr>
          </a:p>
          <a:p>
            <a:pPr marL="518160" indent="-259080" lvl="1">
              <a:lnSpc>
                <a:spcPts val="3359"/>
              </a:lnSpc>
              <a:buFont typeface="Arial"/>
              <a:buChar char="•"/>
            </a:pPr>
            <a:r>
              <a:rPr lang="en-US" sz="2400">
                <a:solidFill>
                  <a:srgbClr val="FFFFFF"/>
                </a:solidFill>
                <a:latin typeface="Cy Grotesk Grand Bold"/>
              </a:rPr>
              <a:t>Web scraping for showing all necessary information</a:t>
            </a:r>
          </a:p>
          <a:p>
            <a:pPr>
              <a:lnSpc>
                <a:spcPts val="3359"/>
              </a:lnSpc>
            </a:pPr>
          </a:p>
          <a:p>
            <a:pPr marL="518160" indent="-259080" lvl="1">
              <a:lnSpc>
                <a:spcPts val="3359"/>
              </a:lnSpc>
              <a:buFont typeface="Arial"/>
              <a:buChar char="•"/>
            </a:pPr>
            <a:r>
              <a:rPr lang="en-US" sz="2400">
                <a:solidFill>
                  <a:srgbClr val="FFFFFF"/>
                </a:solidFill>
                <a:latin typeface="Cy Grotesk Grand Bold"/>
              </a:rPr>
              <a:t> Implementing travel, sports, climate, union module by manipulating the map</a:t>
            </a:r>
          </a:p>
        </p:txBody>
      </p:sp>
      <p:sp>
        <p:nvSpPr>
          <p:cNvPr name="TextBox 19" id="19"/>
          <p:cNvSpPr txBox="true"/>
          <p:nvPr/>
        </p:nvSpPr>
        <p:spPr>
          <a:xfrm rot="0">
            <a:off x="6223356" y="738187"/>
            <a:ext cx="5841288" cy="514350"/>
          </a:xfrm>
          <a:prstGeom prst="rect">
            <a:avLst/>
          </a:prstGeom>
        </p:spPr>
        <p:txBody>
          <a:bodyPr anchor="t" rtlCol="false" tIns="0" lIns="0" bIns="0" rIns="0">
            <a:spAutoFit/>
          </a:bodyPr>
          <a:lstStyle/>
          <a:p>
            <a:pPr algn="ctr">
              <a:lnSpc>
                <a:spcPts val="4199"/>
              </a:lnSpc>
            </a:pPr>
            <a:r>
              <a:rPr lang="en-US" sz="2999">
                <a:solidFill>
                  <a:srgbClr val="FFFFFF"/>
                </a:solidFill>
                <a:latin typeface="Cy Grotesk Grand Bold"/>
              </a:rPr>
              <a:t>Rupali Tasnim Samad</a:t>
            </a:r>
          </a:p>
        </p:txBody>
      </p:sp>
      <p:sp>
        <p:nvSpPr>
          <p:cNvPr name="TextBox 20" id="20"/>
          <p:cNvSpPr txBox="true"/>
          <p:nvPr/>
        </p:nvSpPr>
        <p:spPr>
          <a:xfrm rot="0">
            <a:off x="10125820" y="2775120"/>
            <a:ext cx="5939316" cy="5444490"/>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FFFFFF"/>
                </a:solidFill>
                <a:latin typeface="Cy Grotesk Grand Bold"/>
              </a:rPr>
              <a:t>Implementing chat system feature</a:t>
            </a:r>
          </a:p>
          <a:p>
            <a:pPr>
              <a:lnSpc>
                <a:spcPts val="3359"/>
              </a:lnSpc>
            </a:pPr>
          </a:p>
          <a:p>
            <a:pPr marL="518160" indent="-259080" lvl="1">
              <a:lnSpc>
                <a:spcPts val="3359"/>
              </a:lnSpc>
              <a:buFont typeface="Arial"/>
              <a:buChar char="•"/>
            </a:pPr>
            <a:r>
              <a:rPr lang="en-US" sz="2400">
                <a:solidFill>
                  <a:srgbClr val="FFFFFF"/>
                </a:solidFill>
                <a:latin typeface="Cy Grotesk Grand Bold"/>
              </a:rPr>
              <a:t>API integration for chat</a:t>
            </a:r>
          </a:p>
          <a:p>
            <a:pPr>
              <a:lnSpc>
                <a:spcPts val="3359"/>
              </a:lnSpc>
            </a:pPr>
          </a:p>
          <a:p>
            <a:pPr marL="518160" indent="-259080" lvl="1">
              <a:lnSpc>
                <a:spcPts val="3359"/>
              </a:lnSpc>
              <a:buFont typeface="Arial"/>
              <a:buChar char="•"/>
            </a:pPr>
            <a:r>
              <a:rPr lang="en-US" sz="2400">
                <a:solidFill>
                  <a:srgbClr val="FFFFFF"/>
                </a:solidFill>
                <a:latin typeface="Cy Grotesk Grand Bold"/>
              </a:rPr>
              <a:t>Implementing the feature to download information about each country </a:t>
            </a:r>
          </a:p>
          <a:p>
            <a:pPr>
              <a:lnSpc>
                <a:spcPts val="3359"/>
              </a:lnSpc>
            </a:pPr>
          </a:p>
          <a:p>
            <a:pPr marL="518160" indent="-259080" lvl="1">
              <a:lnSpc>
                <a:spcPts val="3359"/>
              </a:lnSpc>
              <a:buFont typeface="Arial"/>
              <a:buChar char="•"/>
            </a:pPr>
            <a:r>
              <a:rPr lang="en-US" sz="2400">
                <a:solidFill>
                  <a:srgbClr val="FFFFFF"/>
                </a:solidFill>
                <a:latin typeface="Cy Grotesk Grand Bold"/>
              </a:rPr>
              <a:t>CSS styling </a:t>
            </a:r>
          </a:p>
          <a:p>
            <a:pPr>
              <a:lnSpc>
                <a:spcPts val="3359"/>
              </a:lnSpc>
            </a:pPr>
          </a:p>
          <a:p>
            <a:pPr marL="518160" indent="-259080" lvl="1">
              <a:lnSpc>
                <a:spcPts val="3359"/>
              </a:lnSpc>
              <a:buFont typeface="Arial"/>
              <a:buChar char="•"/>
            </a:pPr>
            <a:r>
              <a:rPr lang="en-US" sz="2400">
                <a:solidFill>
                  <a:srgbClr val="FFFFFF"/>
                </a:solidFill>
                <a:latin typeface="Cy Grotesk Grand Bold"/>
              </a:rPr>
              <a:t>Front end validation </a:t>
            </a:r>
          </a:p>
          <a:p>
            <a:pPr>
              <a:lnSpc>
                <a:spcPts val="3359"/>
              </a:lnSpc>
            </a:pPr>
          </a:p>
        </p:txBody>
      </p:sp>
      <p:sp>
        <p:nvSpPr>
          <p:cNvPr name="TextBox 21" id="21"/>
          <p:cNvSpPr txBox="true"/>
          <p:nvPr/>
        </p:nvSpPr>
        <p:spPr>
          <a:xfrm rot="0">
            <a:off x="17041416" y="9405493"/>
            <a:ext cx="435769" cy="529590"/>
          </a:xfrm>
          <a:prstGeom prst="rect">
            <a:avLst/>
          </a:prstGeom>
        </p:spPr>
        <p:txBody>
          <a:bodyPr anchor="t" rtlCol="false" tIns="0" lIns="0" bIns="0" rIns="0">
            <a:spAutoFit/>
          </a:bodyPr>
          <a:lstStyle/>
          <a:p>
            <a:pPr algn="ctr">
              <a:lnSpc>
                <a:spcPts val="4409"/>
              </a:lnSpc>
            </a:pPr>
            <a:r>
              <a:rPr lang="en-US" sz="3150">
                <a:solidFill>
                  <a:srgbClr val="FFFFFF"/>
                </a:solidFill>
                <a:latin typeface="Abril Fatface"/>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2538128" y="-6500316"/>
            <a:ext cx="10957451" cy="10957451"/>
          </a:xfrm>
          <a:custGeom>
            <a:avLst/>
            <a:gdLst/>
            <a:ahLst/>
            <a:cxnLst/>
            <a:rect r="r" b="b" t="t" l="l"/>
            <a:pathLst>
              <a:path h="10957451" w="10957451">
                <a:moveTo>
                  <a:pt x="0" y="0"/>
                </a:moveTo>
                <a:lnTo>
                  <a:pt x="10957451" y="0"/>
                </a:lnTo>
                <a:lnTo>
                  <a:pt x="10957451" y="10957451"/>
                </a:lnTo>
                <a:lnTo>
                  <a:pt x="0" y="10957451"/>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4039231"/>
            <a:ext cx="18578250" cy="2587629"/>
          </a:xfrm>
          <a:custGeom>
            <a:avLst/>
            <a:gdLst/>
            <a:ahLst/>
            <a:cxnLst/>
            <a:rect r="r" b="b" t="t" l="l"/>
            <a:pathLst>
              <a:path h="2587629" w="18578250">
                <a:moveTo>
                  <a:pt x="0" y="0"/>
                </a:moveTo>
                <a:lnTo>
                  <a:pt x="18578250" y="0"/>
                </a:lnTo>
                <a:lnTo>
                  <a:pt x="18578250" y="2587629"/>
                </a:lnTo>
                <a:lnTo>
                  <a:pt x="0" y="2587629"/>
                </a:lnTo>
                <a:lnTo>
                  <a:pt x="0" y="0"/>
                </a:lnTo>
                <a:close/>
              </a:path>
            </a:pathLst>
          </a:custGeom>
          <a:blipFill>
            <a:blip r:embed="rId4">
              <a:alphaModFix amt="50000"/>
            </a:blip>
            <a:stretch>
              <a:fillRect l="0" t="-183419" r="-3489" b="-193969"/>
            </a:stretch>
          </a:blipFill>
        </p:spPr>
      </p:sp>
      <p:sp>
        <p:nvSpPr>
          <p:cNvPr name="Freeform 4" id="4"/>
          <p:cNvSpPr/>
          <p:nvPr/>
        </p:nvSpPr>
        <p:spPr>
          <a:xfrm flipH="false" flipV="false" rot="0">
            <a:off x="-3596262" y="7405025"/>
            <a:ext cx="5461463" cy="3154727"/>
          </a:xfrm>
          <a:custGeom>
            <a:avLst/>
            <a:gdLst/>
            <a:ahLst/>
            <a:cxnLst/>
            <a:rect r="r" b="b" t="t" l="l"/>
            <a:pathLst>
              <a:path h="3154727" w="5461463">
                <a:moveTo>
                  <a:pt x="0" y="0"/>
                </a:moveTo>
                <a:lnTo>
                  <a:pt x="5461464" y="0"/>
                </a:lnTo>
                <a:lnTo>
                  <a:pt x="5461464" y="3154727"/>
                </a:lnTo>
                <a:lnTo>
                  <a:pt x="0" y="31547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1120873" y="-1963600"/>
            <a:ext cx="5461463" cy="3154727"/>
          </a:xfrm>
          <a:custGeom>
            <a:avLst/>
            <a:gdLst/>
            <a:ahLst/>
            <a:cxnLst/>
            <a:rect r="r" b="b" t="t" l="l"/>
            <a:pathLst>
              <a:path h="3154727" w="5461463">
                <a:moveTo>
                  <a:pt x="0" y="0"/>
                </a:moveTo>
                <a:lnTo>
                  <a:pt x="5461463" y="0"/>
                </a:lnTo>
                <a:lnTo>
                  <a:pt x="5461463" y="3154727"/>
                </a:lnTo>
                <a:lnTo>
                  <a:pt x="0" y="31547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0140492" y="6738256"/>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7"/>
            <a:stretch>
              <a:fillRect l="0" t="0" r="0" b="0"/>
            </a:stretch>
          </a:blipFill>
        </p:spPr>
      </p:sp>
      <p:sp>
        <p:nvSpPr>
          <p:cNvPr name="Freeform 7" id="7"/>
          <p:cNvSpPr/>
          <p:nvPr/>
        </p:nvSpPr>
        <p:spPr>
          <a:xfrm flipH="false" flipV="false" rot="0">
            <a:off x="4308528" y="-5596928"/>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7"/>
            <a:stretch>
              <a:fillRect l="0" t="0" r="0" b="0"/>
            </a:stretch>
          </a:blipFill>
        </p:spPr>
      </p:sp>
      <p:sp>
        <p:nvSpPr>
          <p:cNvPr name="Freeform 8" id="8"/>
          <p:cNvSpPr/>
          <p:nvPr/>
        </p:nvSpPr>
        <p:spPr>
          <a:xfrm flipH="false" flipV="false" rot="0">
            <a:off x="1028700" y="3275646"/>
            <a:ext cx="4188092" cy="4114800"/>
          </a:xfrm>
          <a:custGeom>
            <a:avLst/>
            <a:gdLst/>
            <a:ahLst/>
            <a:cxnLst/>
            <a:rect r="r" b="b" t="t" l="l"/>
            <a:pathLst>
              <a:path h="4114800" w="4188092">
                <a:moveTo>
                  <a:pt x="0" y="0"/>
                </a:moveTo>
                <a:lnTo>
                  <a:pt x="4188092" y="0"/>
                </a:lnTo>
                <a:lnTo>
                  <a:pt x="4188092"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9" id="9"/>
          <p:cNvGrpSpPr/>
          <p:nvPr/>
        </p:nvGrpSpPr>
        <p:grpSpPr>
          <a:xfrm rot="0">
            <a:off x="4818451" y="3275646"/>
            <a:ext cx="9628599" cy="7192959"/>
            <a:chOff x="0" y="0"/>
            <a:chExt cx="12838132" cy="9590612"/>
          </a:xfrm>
        </p:grpSpPr>
        <p:sp>
          <p:nvSpPr>
            <p:cNvPr name="TextBox 10" id="10"/>
            <p:cNvSpPr txBox="true"/>
            <p:nvPr/>
          </p:nvSpPr>
          <p:spPr>
            <a:xfrm rot="0">
              <a:off x="3100097" y="1000125"/>
              <a:ext cx="8657041" cy="4340561"/>
            </a:xfrm>
            <a:prstGeom prst="rect">
              <a:avLst/>
            </a:prstGeom>
          </p:spPr>
          <p:txBody>
            <a:bodyPr anchor="t" rtlCol="false" tIns="0" lIns="0" bIns="0" rIns="0">
              <a:spAutoFit/>
            </a:bodyPr>
            <a:lstStyle/>
            <a:p>
              <a:pPr algn="ctr">
                <a:lnSpc>
                  <a:spcPts val="21081"/>
                </a:lnSpc>
                <a:spcBef>
                  <a:spcPct val="0"/>
                </a:spcBef>
              </a:pPr>
              <a:r>
                <a:rPr lang="en-US" sz="26351">
                  <a:solidFill>
                    <a:srgbClr val="FF7CBF"/>
                  </a:solidFill>
                  <a:latin typeface="Moontime Bold"/>
                </a:rPr>
                <a:t>Thanks!</a:t>
              </a:r>
            </a:p>
          </p:txBody>
        </p:sp>
        <p:sp>
          <p:nvSpPr>
            <p:cNvPr name="TextBox 11" id="11"/>
            <p:cNvSpPr txBox="true"/>
            <p:nvPr/>
          </p:nvSpPr>
          <p:spPr>
            <a:xfrm rot="0">
              <a:off x="0" y="3569964"/>
              <a:ext cx="12838132" cy="6020648"/>
            </a:xfrm>
            <a:prstGeom prst="rect">
              <a:avLst/>
            </a:prstGeom>
          </p:spPr>
          <p:txBody>
            <a:bodyPr anchor="t" rtlCol="false" tIns="0" lIns="0" bIns="0" rIns="0">
              <a:spAutoFit/>
            </a:bodyPr>
            <a:lstStyle/>
            <a:p>
              <a:pPr algn="ctr">
                <a:lnSpc>
                  <a:spcPts val="29254"/>
                </a:lnSpc>
                <a:spcBef>
                  <a:spcPct val="0"/>
                </a:spcBef>
              </a:pPr>
            </a:p>
          </p:txBody>
        </p:sp>
      </p:grpSp>
      <p:sp>
        <p:nvSpPr>
          <p:cNvPr name="TextBox 12" id="12"/>
          <p:cNvSpPr txBox="true"/>
          <p:nvPr/>
        </p:nvSpPr>
        <p:spPr>
          <a:xfrm rot="0">
            <a:off x="17399800" y="9481624"/>
            <a:ext cx="340043" cy="529590"/>
          </a:xfrm>
          <a:prstGeom prst="rect">
            <a:avLst/>
          </a:prstGeom>
        </p:spPr>
        <p:txBody>
          <a:bodyPr anchor="t" rtlCol="false" tIns="0" lIns="0" bIns="0" rIns="0">
            <a:spAutoFit/>
          </a:bodyPr>
          <a:lstStyle/>
          <a:p>
            <a:pPr algn="ctr">
              <a:lnSpc>
                <a:spcPts val="4409"/>
              </a:lnSpc>
            </a:pPr>
            <a:r>
              <a:rPr lang="en-US" sz="3150">
                <a:solidFill>
                  <a:srgbClr val="FFFFFF"/>
                </a:solidFill>
                <a:latin typeface="Abril Fatface"/>
              </a:rPr>
              <a:t>11</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2538128" y="-6500316"/>
            <a:ext cx="10957451" cy="10957451"/>
          </a:xfrm>
          <a:custGeom>
            <a:avLst/>
            <a:gdLst/>
            <a:ahLst/>
            <a:cxnLst/>
            <a:rect r="r" b="b" t="t" l="l"/>
            <a:pathLst>
              <a:path h="10957451" w="10957451">
                <a:moveTo>
                  <a:pt x="0" y="0"/>
                </a:moveTo>
                <a:lnTo>
                  <a:pt x="10957451" y="0"/>
                </a:lnTo>
                <a:lnTo>
                  <a:pt x="10957451" y="10957451"/>
                </a:lnTo>
                <a:lnTo>
                  <a:pt x="0" y="10957451"/>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288687" y="7085134"/>
            <a:ext cx="10957451" cy="10957451"/>
          </a:xfrm>
          <a:custGeom>
            <a:avLst/>
            <a:gdLst/>
            <a:ahLst/>
            <a:cxnLst/>
            <a:rect r="r" b="b" t="t" l="l"/>
            <a:pathLst>
              <a:path h="10957451" w="10957451">
                <a:moveTo>
                  <a:pt x="0" y="0"/>
                </a:moveTo>
                <a:lnTo>
                  <a:pt x="10957451" y="0"/>
                </a:lnTo>
                <a:lnTo>
                  <a:pt x="10957451" y="10957451"/>
                </a:lnTo>
                <a:lnTo>
                  <a:pt x="0" y="10957451"/>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90250" y="7405025"/>
            <a:ext cx="18578250" cy="4259643"/>
          </a:xfrm>
          <a:custGeom>
            <a:avLst/>
            <a:gdLst/>
            <a:ahLst/>
            <a:cxnLst/>
            <a:rect r="r" b="b" t="t" l="l"/>
            <a:pathLst>
              <a:path h="4259643" w="18578250">
                <a:moveTo>
                  <a:pt x="0" y="0"/>
                </a:moveTo>
                <a:lnTo>
                  <a:pt x="18578250" y="0"/>
                </a:lnTo>
                <a:lnTo>
                  <a:pt x="18578250" y="4259643"/>
                </a:lnTo>
                <a:lnTo>
                  <a:pt x="0" y="4259643"/>
                </a:lnTo>
                <a:lnTo>
                  <a:pt x="0" y="0"/>
                </a:lnTo>
                <a:close/>
              </a:path>
            </a:pathLst>
          </a:custGeom>
          <a:blipFill>
            <a:blip r:embed="rId4">
              <a:alphaModFix amt="50000"/>
            </a:blip>
            <a:stretch>
              <a:fillRect l="0" t="-111422" r="-3489" b="-78579"/>
            </a:stretch>
          </a:blipFill>
        </p:spPr>
      </p:sp>
      <p:sp>
        <p:nvSpPr>
          <p:cNvPr name="Freeform 5" id="5"/>
          <p:cNvSpPr/>
          <p:nvPr/>
        </p:nvSpPr>
        <p:spPr>
          <a:xfrm flipH="false" flipV="false" rot="0">
            <a:off x="-5538012" y="1299377"/>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0">
            <a:off x="-3596262" y="7405025"/>
            <a:ext cx="5461463" cy="3154727"/>
          </a:xfrm>
          <a:custGeom>
            <a:avLst/>
            <a:gdLst/>
            <a:ahLst/>
            <a:cxnLst/>
            <a:rect r="r" b="b" t="t" l="l"/>
            <a:pathLst>
              <a:path h="3154727" w="5461463">
                <a:moveTo>
                  <a:pt x="0" y="0"/>
                </a:moveTo>
                <a:lnTo>
                  <a:pt x="5461464" y="0"/>
                </a:lnTo>
                <a:lnTo>
                  <a:pt x="5461464" y="3154727"/>
                </a:lnTo>
                <a:lnTo>
                  <a:pt x="0" y="31547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5787065" y="-129208"/>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5"/>
            <a:stretch>
              <a:fillRect l="0" t="0" r="0" b="0"/>
            </a:stretch>
          </a:blipFill>
        </p:spPr>
      </p:sp>
      <p:sp>
        <p:nvSpPr>
          <p:cNvPr name="Freeform 8" id="8"/>
          <p:cNvSpPr/>
          <p:nvPr/>
        </p:nvSpPr>
        <p:spPr>
          <a:xfrm flipH="false" flipV="false" rot="0">
            <a:off x="12826537" y="-2220677"/>
            <a:ext cx="5461463" cy="3154727"/>
          </a:xfrm>
          <a:custGeom>
            <a:avLst/>
            <a:gdLst/>
            <a:ahLst/>
            <a:cxnLst/>
            <a:rect r="r" b="b" t="t" l="l"/>
            <a:pathLst>
              <a:path h="3154727" w="5461463">
                <a:moveTo>
                  <a:pt x="0" y="0"/>
                </a:moveTo>
                <a:lnTo>
                  <a:pt x="5461463" y="0"/>
                </a:lnTo>
                <a:lnTo>
                  <a:pt x="5461463" y="3154727"/>
                </a:lnTo>
                <a:lnTo>
                  <a:pt x="0" y="31547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3226747" y="0"/>
            <a:ext cx="11135377" cy="7405025"/>
          </a:xfrm>
          <a:custGeom>
            <a:avLst/>
            <a:gdLst/>
            <a:ahLst/>
            <a:cxnLst/>
            <a:rect r="r" b="b" t="t" l="l"/>
            <a:pathLst>
              <a:path h="7405025" w="11135377">
                <a:moveTo>
                  <a:pt x="0" y="0"/>
                </a:moveTo>
                <a:lnTo>
                  <a:pt x="11135377" y="0"/>
                </a:lnTo>
                <a:lnTo>
                  <a:pt x="11135377" y="7405025"/>
                </a:lnTo>
                <a:lnTo>
                  <a:pt x="0" y="7405025"/>
                </a:lnTo>
                <a:lnTo>
                  <a:pt x="0" y="0"/>
                </a:lnTo>
                <a:close/>
              </a:path>
            </a:pathLst>
          </a:custGeom>
          <a:blipFill>
            <a:blip r:embed="rId8">
              <a:alphaModFix amt="20999"/>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2375444" y="7948609"/>
            <a:ext cx="10162684" cy="1953260"/>
          </a:xfrm>
          <a:prstGeom prst="rect">
            <a:avLst/>
          </a:prstGeom>
        </p:spPr>
        <p:txBody>
          <a:bodyPr anchor="t" rtlCol="false" tIns="0" lIns="0" bIns="0" rIns="0">
            <a:spAutoFit/>
          </a:bodyPr>
          <a:lstStyle/>
          <a:p>
            <a:pPr>
              <a:lnSpc>
                <a:spcPts val="7840"/>
              </a:lnSpc>
            </a:pPr>
            <a:r>
              <a:rPr lang="en-US" sz="5600">
                <a:solidFill>
                  <a:srgbClr val="FFFFFF"/>
                </a:solidFill>
                <a:latin typeface="Cy Grotesk Grand Bold"/>
              </a:rPr>
              <a:t>WHAT IS MAPPING THE WORLD?</a:t>
            </a:r>
          </a:p>
        </p:txBody>
      </p:sp>
      <p:sp>
        <p:nvSpPr>
          <p:cNvPr name="TextBox 11" id="11"/>
          <p:cNvSpPr txBox="true"/>
          <p:nvPr/>
        </p:nvSpPr>
        <p:spPr>
          <a:xfrm rot="0">
            <a:off x="4015511" y="2409392"/>
            <a:ext cx="9557849" cy="3133726"/>
          </a:xfrm>
          <a:prstGeom prst="rect">
            <a:avLst/>
          </a:prstGeom>
        </p:spPr>
        <p:txBody>
          <a:bodyPr anchor="t" rtlCol="false" tIns="0" lIns="0" bIns="0" rIns="0">
            <a:spAutoFit/>
          </a:bodyPr>
          <a:lstStyle/>
          <a:p>
            <a:pPr algn="ctr">
              <a:lnSpc>
                <a:spcPts val="4199"/>
              </a:lnSpc>
            </a:pPr>
            <a:r>
              <a:rPr lang="en-US" sz="2999">
                <a:solidFill>
                  <a:srgbClr val="D9D9D9"/>
                </a:solidFill>
                <a:latin typeface="Cy Grotesk Key Bold"/>
              </a:rPr>
              <a:t>Mapping The World is a website with many features to learn all about the countries of the world. Using modern technology, this application will help to quench the thirst of knowledge lovers and will also be beneficial for students.</a:t>
            </a:r>
          </a:p>
        </p:txBody>
      </p:sp>
      <p:sp>
        <p:nvSpPr>
          <p:cNvPr name="TextBox 12" id="12"/>
          <p:cNvSpPr txBox="true"/>
          <p:nvPr/>
        </p:nvSpPr>
        <p:spPr>
          <a:xfrm rot="0">
            <a:off x="17458699" y="9241477"/>
            <a:ext cx="220861" cy="529590"/>
          </a:xfrm>
          <a:prstGeom prst="rect">
            <a:avLst/>
          </a:prstGeom>
        </p:spPr>
        <p:txBody>
          <a:bodyPr anchor="t" rtlCol="false" tIns="0" lIns="0" bIns="0" rIns="0">
            <a:spAutoFit/>
          </a:bodyPr>
          <a:lstStyle/>
          <a:p>
            <a:pPr algn="ctr">
              <a:lnSpc>
                <a:spcPts val="4409"/>
              </a:lnSpc>
            </a:pPr>
            <a:r>
              <a:rPr lang="en-US" sz="3150">
                <a:solidFill>
                  <a:srgbClr val="FFFFFF"/>
                </a:solidFill>
                <a:latin typeface="Abril Fatface"/>
              </a:rPr>
              <a:t>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9607310"/>
            <a:ext cx="10957451" cy="10957451"/>
          </a:xfrm>
          <a:custGeom>
            <a:avLst/>
            <a:gdLst/>
            <a:ahLst/>
            <a:cxnLst/>
            <a:rect r="r" b="b" t="t" l="l"/>
            <a:pathLst>
              <a:path h="10957451" w="10957451">
                <a:moveTo>
                  <a:pt x="0" y="0"/>
                </a:moveTo>
                <a:lnTo>
                  <a:pt x="10957451" y="0"/>
                </a:lnTo>
                <a:lnTo>
                  <a:pt x="10957451" y="10957451"/>
                </a:lnTo>
                <a:lnTo>
                  <a:pt x="0" y="10957451"/>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031498" y="-6318971"/>
            <a:ext cx="10957451" cy="10957451"/>
          </a:xfrm>
          <a:custGeom>
            <a:avLst/>
            <a:gdLst/>
            <a:ahLst/>
            <a:cxnLst/>
            <a:rect r="r" b="b" t="t" l="l"/>
            <a:pathLst>
              <a:path h="10957451" w="10957451">
                <a:moveTo>
                  <a:pt x="0" y="0"/>
                </a:moveTo>
                <a:lnTo>
                  <a:pt x="10957451" y="0"/>
                </a:lnTo>
                <a:lnTo>
                  <a:pt x="10957451" y="10957451"/>
                </a:lnTo>
                <a:lnTo>
                  <a:pt x="0" y="10957451"/>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5125" y="8045210"/>
            <a:ext cx="18578250" cy="3254728"/>
          </a:xfrm>
          <a:custGeom>
            <a:avLst/>
            <a:gdLst/>
            <a:ahLst/>
            <a:cxnLst/>
            <a:rect r="r" b="b" t="t" l="l"/>
            <a:pathLst>
              <a:path h="3254728" w="18578250">
                <a:moveTo>
                  <a:pt x="0" y="0"/>
                </a:moveTo>
                <a:lnTo>
                  <a:pt x="18578250" y="0"/>
                </a:lnTo>
                <a:lnTo>
                  <a:pt x="18578250" y="3254728"/>
                </a:lnTo>
                <a:lnTo>
                  <a:pt x="0" y="3254728"/>
                </a:lnTo>
                <a:lnTo>
                  <a:pt x="0" y="0"/>
                </a:lnTo>
                <a:close/>
              </a:path>
            </a:pathLst>
          </a:custGeom>
          <a:blipFill>
            <a:blip r:embed="rId4">
              <a:alphaModFix amt="50000"/>
            </a:blip>
            <a:stretch>
              <a:fillRect l="0" t="-176700" r="-3489" b="-102841"/>
            </a:stretch>
          </a:blipFill>
        </p:spPr>
      </p:sp>
      <p:sp>
        <p:nvSpPr>
          <p:cNvPr name="Freeform 5" id="5"/>
          <p:cNvSpPr/>
          <p:nvPr/>
        </p:nvSpPr>
        <p:spPr>
          <a:xfrm flipH="false" flipV="false" rot="0">
            <a:off x="-3596262" y="7405025"/>
            <a:ext cx="5461463" cy="3154727"/>
          </a:xfrm>
          <a:custGeom>
            <a:avLst/>
            <a:gdLst/>
            <a:ahLst/>
            <a:cxnLst/>
            <a:rect r="r" b="b" t="t" l="l"/>
            <a:pathLst>
              <a:path h="3154727" w="5461463">
                <a:moveTo>
                  <a:pt x="0" y="0"/>
                </a:moveTo>
                <a:lnTo>
                  <a:pt x="5461464" y="0"/>
                </a:lnTo>
                <a:lnTo>
                  <a:pt x="5461464" y="3154727"/>
                </a:lnTo>
                <a:lnTo>
                  <a:pt x="0" y="31547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438071" y="60452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7"/>
            <a:stretch>
              <a:fillRect l="0" t="0" r="0" b="0"/>
            </a:stretch>
          </a:blipFill>
        </p:spPr>
      </p:sp>
      <p:sp>
        <p:nvSpPr>
          <p:cNvPr name="Freeform 7" id="7"/>
          <p:cNvSpPr/>
          <p:nvPr/>
        </p:nvSpPr>
        <p:spPr>
          <a:xfrm flipH="false" flipV="false" rot="0">
            <a:off x="9389676" y="-3116627"/>
            <a:ext cx="5461463" cy="3154727"/>
          </a:xfrm>
          <a:custGeom>
            <a:avLst/>
            <a:gdLst/>
            <a:ahLst/>
            <a:cxnLst/>
            <a:rect r="r" b="b" t="t" l="l"/>
            <a:pathLst>
              <a:path h="3154727" w="5461463">
                <a:moveTo>
                  <a:pt x="0" y="0"/>
                </a:moveTo>
                <a:lnTo>
                  <a:pt x="5461463" y="0"/>
                </a:lnTo>
                <a:lnTo>
                  <a:pt x="5461463" y="3154727"/>
                </a:lnTo>
                <a:lnTo>
                  <a:pt x="0" y="31547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5237596" y="1028700"/>
            <a:ext cx="864636" cy="899492"/>
          </a:xfrm>
          <a:custGeom>
            <a:avLst/>
            <a:gdLst/>
            <a:ahLst/>
            <a:cxnLst/>
            <a:rect r="r" b="b" t="t" l="l"/>
            <a:pathLst>
              <a:path h="899492" w="864636">
                <a:moveTo>
                  <a:pt x="0" y="0"/>
                </a:moveTo>
                <a:lnTo>
                  <a:pt x="864637" y="0"/>
                </a:lnTo>
                <a:lnTo>
                  <a:pt x="864637" y="899492"/>
                </a:lnTo>
                <a:lnTo>
                  <a:pt x="0" y="89949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5198742" y="2364307"/>
            <a:ext cx="1130082" cy="728903"/>
          </a:xfrm>
          <a:custGeom>
            <a:avLst/>
            <a:gdLst/>
            <a:ahLst/>
            <a:cxnLst/>
            <a:rect r="r" b="b" t="t" l="l"/>
            <a:pathLst>
              <a:path h="728903" w="1130082">
                <a:moveTo>
                  <a:pt x="0" y="0"/>
                </a:moveTo>
                <a:lnTo>
                  <a:pt x="1130082" y="0"/>
                </a:lnTo>
                <a:lnTo>
                  <a:pt x="1130082" y="728903"/>
                </a:lnTo>
                <a:lnTo>
                  <a:pt x="0" y="728903"/>
                </a:lnTo>
                <a:lnTo>
                  <a:pt x="0" y="0"/>
                </a:lnTo>
                <a:close/>
              </a:path>
            </a:pathLst>
          </a:custGeom>
          <a:blipFill>
            <a:blip r:embed="rId10"/>
            <a:stretch>
              <a:fillRect l="0" t="0" r="0" b="0"/>
            </a:stretch>
          </a:blipFill>
        </p:spPr>
      </p:sp>
      <p:sp>
        <p:nvSpPr>
          <p:cNvPr name="Freeform 10" id="10"/>
          <p:cNvSpPr/>
          <p:nvPr/>
        </p:nvSpPr>
        <p:spPr>
          <a:xfrm flipH="false" flipV="false" rot="0">
            <a:off x="5303528" y="3803543"/>
            <a:ext cx="786927" cy="834936"/>
          </a:xfrm>
          <a:custGeom>
            <a:avLst/>
            <a:gdLst/>
            <a:ahLst/>
            <a:cxnLst/>
            <a:rect r="r" b="b" t="t" l="l"/>
            <a:pathLst>
              <a:path h="834936" w="786927">
                <a:moveTo>
                  <a:pt x="0" y="0"/>
                </a:moveTo>
                <a:lnTo>
                  <a:pt x="786928" y="0"/>
                </a:lnTo>
                <a:lnTo>
                  <a:pt x="786928" y="834937"/>
                </a:lnTo>
                <a:lnTo>
                  <a:pt x="0" y="834937"/>
                </a:lnTo>
                <a:lnTo>
                  <a:pt x="0" y="0"/>
                </a:lnTo>
                <a:close/>
              </a:path>
            </a:pathLst>
          </a:custGeom>
          <a:blipFill>
            <a:blip r:embed="rId11"/>
            <a:stretch>
              <a:fillRect l="0" t="0" r="0" b="0"/>
            </a:stretch>
          </a:blipFill>
        </p:spPr>
      </p:sp>
      <p:sp>
        <p:nvSpPr>
          <p:cNvPr name="Freeform 11" id="11"/>
          <p:cNvSpPr/>
          <p:nvPr/>
        </p:nvSpPr>
        <p:spPr>
          <a:xfrm flipH="false" flipV="false" rot="0">
            <a:off x="5303528" y="5392098"/>
            <a:ext cx="918791" cy="718954"/>
          </a:xfrm>
          <a:custGeom>
            <a:avLst/>
            <a:gdLst/>
            <a:ahLst/>
            <a:cxnLst/>
            <a:rect r="r" b="b" t="t" l="l"/>
            <a:pathLst>
              <a:path h="718954" w="918791">
                <a:moveTo>
                  <a:pt x="0" y="0"/>
                </a:moveTo>
                <a:lnTo>
                  <a:pt x="918792" y="0"/>
                </a:lnTo>
                <a:lnTo>
                  <a:pt x="918792" y="718954"/>
                </a:lnTo>
                <a:lnTo>
                  <a:pt x="0" y="71895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5282049" y="6821114"/>
            <a:ext cx="775730" cy="773791"/>
          </a:xfrm>
          <a:custGeom>
            <a:avLst/>
            <a:gdLst/>
            <a:ahLst/>
            <a:cxnLst/>
            <a:rect r="r" b="b" t="t" l="l"/>
            <a:pathLst>
              <a:path h="773791" w="775730">
                <a:moveTo>
                  <a:pt x="0" y="0"/>
                </a:moveTo>
                <a:lnTo>
                  <a:pt x="775731" y="0"/>
                </a:lnTo>
                <a:lnTo>
                  <a:pt x="775731" y="773791"/>
                </a:lnTo>
                <a:lnTo>
                  <a:pt x="0" y="77379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10537198" y="2434748"/>
            <a:ext cx="779044" cy="779044"/>
          </a:xfrm>
          <a:custGeom>
            <a:avLst/>
            <a:gdLst/>
            <a:ahLst/>
            <a:cxnLst/>
            <a:rect r="r" b="b" t="t" l="l"/>
            <a:pathLst>
              <a:path h="779044" w="779044">
                <a:moveTo>
                  <a:pt x="0" y="0"/>
                </a:moveTo>
                <a:lnTo>
                  <a:pt x="779044" y="0"/>
                </a:lnTo>
                <a:lnTo>
                  <a:pt x="779044" y="779044"/>
                </a:lnTo>
                <a:lnTo>
                  <a:pt x="0" y="779044"/>
                </a:lnTo>
                <a:lnTo>
                  <a:pt x="0" y="0"/>
                </a:lnTo>
                <a:close/>
              </a:path>
            </a:pathLst>
          </a:custGeom>
          <a:blipFill>
            <a:blip r:embed="rId16"/>
            <a:stretch>
              <a:fillRect l="0" t="0" r="0" b="0"/>
            </a:stretch>
          </a:blipFill>
        </p:spPr>
      </p:sp>
      <p:sp>
        <p:nvSpPr>
          <p:cNvPr name="Freeform 14" id="14"/>
          <p:cNvSpPr/>
          <p:nvPr/>
        </p:nvSpPr>
        <p:spPr>
          <a:xfrm flipH="false" flipV="false" rot="0">
            <a:off x="10495114" y="3922433"/>
            <a:ext cx="941575" cy="886793"/>
          </a:xfrm>
          <a:custGeom>
            <a:avLst/>
            <a:gdLst/>
            <a:ahLst/>
            <a:cxnLst/>
            <a:rect r="r" b="b" t="t" l="l"/>
            <a:pathLst>
              <a:path h="886793" w="941575">
                <a:moveTo>
                  <a:pt x="0" y="0"/>
                </a:moveTo>
                <a:lnTo>
                  <a:pt x="941575" y="0"/>
                </a:lnTo>
                <a:lnTo>
                  <a:pt x="941575" y="886793"/>
                </a:lnTo>
                <a:lnTo>
                  <a:pt x="0" y="886793"/>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5" id="15"/>
          <p:cNvSpPr/>
          <p:nvPr/>
        </p:nvSpPr>
        <p:spPr>
          <a:xfrm flipH="false" flipV="false" rot="0">
            <a:off x="10437343" y="5392098"/>
            <a:ext cx="878899" cy="878899"/>
          </a:xfrm>
          <a:custGeom>
            <a:avLst/>
            <a:gdLst/>
            <a:ahLst/>
            <a:cxnLst/>
            <a:rect r="r" b="b" t="t" l="l"/>
            <a:pathLst>
              <a:path h="878899" w="878899">
                <a:moveTo>
                  <a:pt x="0" y="0"/>
                </a:moveTo>
                <a:lnTo>
                  <a:pt x="878899" y="0"/>
                </a:lnTo>
                <a:lnTo>
                  <a:pt x="878899" y="878899"/>
                </a:lnTo>
                <a:lnTo>
                  <a:pt x="0" y="878899"/>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6" id="16"/>
          <p:cNvSpPr/>
          <p:nvPr/>
        </p:nvSpPr>
        <p:spPr>
          <a:xfrm flipH="false" flipV="false" rot="0">
            <a:off x="10537198" y="1028700"/>
            <a:ext cx="988601" cy="988601"/>
          </a:xfrm>
          <a:custGeom>
            <a:avLst/>
            <a:gdLst/>
            <a:ahLst/>
            <a:cxnLst/>
            <a:rect r="r" b="b" t="t" l="l"/>
            <a:pathLst>
              <a:path h="988601" w="988601">
                <a:moveTo>
                  <a:pt x="0" y="0"/>
                </a:moveTo>
                <a:lnTo>
                  <a:pt x="988601" y="0"/>
                </a:lnTo>
                <a:lnTo>
                  <a:pt x="988601" y="988601"/>
                </a:lnTo>
                <a:lnTo>
                  <a:pt x="0" y="98860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7" id="17"/>
          <p:cNvSpPr/>
          <p:nvPr/>
        </p:nvSpPr>
        <p:spPr>
          <a:xfrm flipH="false" flipV="false" rot="0">
            <a:off x="10290086" y="6713709"/>
            <a:ext cx="1173413" cy="988601"/>
          </a:xfrm>
          <a:custGeom>
            <a:avLst/>
            <a:gdLst/>
            <a:ahLst/>
            <a:cxnLst/>
            <a:rect r="r" b="b" t="t" l="l"/>
            <a:pathLst>
              <a:path h="988601" w="1173413">
                <a:moveTo>
                  <a:pt x="0" y="0"/>
                </a:moveTo>
                <a:lnTo>
                  <a:pt x="1173413" y="0"/>
                </a:lnTo>
                <a:lnTo>
                  <a:pt x="1173413" y="988601"/>
                </a:lnTo>
                <a:lnTo>
                  <a:pt x="0" y="988601"/>
                </a:lnTo>
                <a:lnTo>
                  <a:pt x="0" y="0"/>
                </a:lnTo>
                <a:close/>
              </a:path>
            </a:pathLst>
          </a:custGeom>
          <a:blipFill>
            <a:blip r:embed="rId23"/>
            <a:stretch>
              <a:fillRect l="0" t="0" r="0" b="0"/>
            </a:stretch>
          </a:blipFill>
        </p:spPr>
      </p:sp>
      <p:sp>
        <p:nvSpPr>
          <p:cNvPr name="TextBox 18" id="18"/>
          <p:cNvSpPr txBox="true"/>
          <p:nvPr/>
        </p:nvSpPr>
        <p:spPr>
          <a:xfrm rot="0">
            <a:off x="1028700" y="8719820"/>
            <a:ext cx="10162684" cy="962660"/>
          </a:xfrm>
          <a:prstGeom prst="rect">
            <a:avLst/>
          </a:prstGeom>
        </p:spPr>
        <p:txBody>
          <a:bodyPr anchor="t" rtlCol="false" tIns="0" lIns="0" bIns="0" rIns="0">
            <a:spAutoFit/>
          </a:bodyPr>
          <a:lstStyle/>
          <a:p>
            <a:pPr>
              <a:lnSpc>
                <a:spcPts val="7840"/>
              </a:lnSpc>
            </a:pPr>
            <a:r>
              <a:rPr lang="en-US" sz="5600">
                <a:solidFill>
                  <a:srgbClr val="FFFFFF"/>
                </a:solidFill>
                <a:latin typeface="Cy Grotesk Grand Bold"/>
              </a:rPr>
              <a:t>OVERVIEW</a:t>
            </a:r>
          </a:p>
        </p:txBody>
      </p:sp>
      <p:sp>
        <p:nvSpPr>
          <p:cNvPr name="TextBox 19" id="19"/>
          <p:cNvSpPr txBox="true"/>
          <p:nvPr/>
        </p:nvSpPr>
        <p:spPr>
          <a:xfrm rot="0">
            <a:off x="3503341" y="1280008"/>
            <a:ext cx="8757394" cy="405765"/>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DM Sans Bold"/>
              </a:rPr>
              <a:t>Country Explorer</a:t>
            </a:r>
          </a:p>
        </p:txBody>
      </p:sp>
      <p:sp>
        <p:nvSpPr>
          <p:cNvPr name="TextBox 20" id="20"/>
          <p:cNvSpPr txBox="true"/>
          <p:nvPr/>
        </p:nvSpPr>
        <p:spPr>
          <a:xfrm rot="0">
            <a:off x="3503341" y="2578628"/>
            <a:ext cx="8757394" cy="405765"/>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DM Sans Bold"/>
              </a:rPr>
              <a:t>Ocean and Seas</a:t>
            </a:r>
          </a:p>
        </p:txBody>
      </p:sp>
      <p:sp>
        <p:nvSpPr>
          <p:cNvPr name="TextBox 21" id="21"/>
          <p:cNvSpPr txBox="true"/>
          <p:nvPr/>
        </p:nvSpPr>
        <p:spPr>
          <a:xfrm rot="0">
            <a:off x="3503341" y="3979858"/>
            <a:ext cx="8757394" cy="405765"/>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DM Sans Bold"/>
              </a:rPr>
              <a:t>Sports Showcase</a:t>
            </a:r>
          </a:p>
        </p:txBody>
      </p:sp>
      <p:sp>
        <p:nvSpPr>
          <p:cNvPr name="TextBox 22" id="22"/>
          <p:cNvSpPr txBox="true"/>
          <p:nvPr/>
        </p:nvSpPr>
        <p:spPr>
          <a:xfrm rot="0">
            <a:off x="3503341" y="5488794"/>
            <a:ext cx="8757394" cy="405765"/>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DM Sans Bold"/>
              </a:rPr>
              <a:t>Travel Destinations</a:t>
            </a:r>
          </a:p>
        </p:txBody>
      </p:sp>
      <p:sp>
        <p:nvSpPr>
          <p:cNvPr name="TextBox 23" id="23"/>
          <p:cNvSpPr txBox="true"/>
          <p:nvPr/>
        </p:nvSpPr>
        <p:spPr>
          <a:xfrm rot="0">
            <a:off x="3503341" y="6947272"/>
            <a:ext cx="8757394" cy="405765"/>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DM Sans Bold"/>
              </a:rPr>
              <a:t>Union Connections</a:t>
            </a:r>
          </a:p>
        </p:txBody>
      </p:sp>
      <p:sp>
        <p:nvSpPr>
          <p:cNvPr name="TextBox 24" id="24"/>
          <p:cNvSpPr txBox="true"/>
          <p:nvPr/>
        </p:nvSpPr>
        <p:spPr>
          <a:xfrm rot="0">
            <a:off x="11605852" y="1296305"/>
            <a:ext cx="3078578" cy="405765"/>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DM Sans Bold"/>
              </a:rPr>
              <a:t>Climate Insights</a:t>
            </a:r>
          </a:p>
        </p:txBody>
      </p:sp>
      <p:sp>
        <p:nvSpPr>
          <p:cNvPr name="TextBox 25" id="25"/>
          <p:cNvSpPr txBox="true"/>
          <p:nvPr/>
        </p:nvSpPr>
        <p:spPr>
          <a:xfrm rot="0">
            <a:off x="11316242" y="2726093"/>
            <a:ext cx="3959768" cy="405765"/>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DM Sans Bold"/>
              </a:rPr>
              <a:t>Interactive Quizzes</a:t>
            </a:r>
          </a:p>
        </p:txBody>
      </p:sp>
      <p:sp>
        <p:nvSpPr>
          <p:cNvPr name="TextBox 26" id="26"/>
          <p:cNvSpPr txBox="true"/>
          <p:nvPr/>
        </p:nvSpPr>
        <p:spPr>
          <a:xfrm rot="0">
            <a:off x="10910942" y="5604852"/>
            <a:ext cx="3613876" cy="405765"/>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DM Sans Bold"/>
              </a:rPr>
              <a:t>Global Chat</a:t>
            </a:r>
          </a:p>
        </p:txBody>
      </p:sp>
      <p:sp>
        <p:nvSpPr>
          <p:cNvPr name="TextBox 27" id="27"/>
          <p:cNvSpPr txBox="true"/>
          <p:nvPr/>
        </p:nvSpPr>
        <p:spPr>
          <a:xfrm rot="0">
            <a:off x="11765464" y="6795321"/>
            <a:ext cx="2759355" cy="824865"/>
          </a:xfrm>
          <a:prstGeom prst="rect">
            <a:avLst/>
          </a:prstGeom>
        </p:spPr>
        <p:txBody>
          <a:bodyPr anchor="t" rtlCol="false" tIns="0" lIns="0" bIns="0" rIns="0">
            <a:spAutoFit/>
          </a:bodyPr>
          <a:lstStyle/>
          <a:p>
            <a:pPr>
              <a:lnSpc>
                <a:spcPts val="3359"/>
              </a:lnSpc>
              <a:spcBef>
                <a:spcPct val="0"/>
              </a:spcBef>
            </a:pPr>
            <a:r>
              <a:rPr lang="en-US" sz="2399">
                <a:solidFill>
                  <a:srgbClr val="FFFFFF"/>
                </a:solidFill>
                <a:latin typeface="DM Sans Bold"/>
              </a:rPr>
              <a:t>Enhancing Global </a:t>
            </a:r>
          </a:p>
          <a:p>
            <a:pPr>
              <a:lnSpc>
                <a:spcPts val="3359"/>
              </a:lnSpc>
              <a:spcBef>
                <a:spcPct val="0"/>
              </a:spcBef>
            </a:pPr>
            <a:r>
              <a:rPr lang="en-US" sz="2399">
                <a:solidFill>
                  <a:srgbClr val="FFFFFF"/>
                </a:solidFill>
                <a:latin typeface="DM Sans Bold"/>
              </a:rPr>
              <a:t>Knowledge</a:t>
            </a:r>
          </a:p>
        </p:txBody>
      </p:sp>
      <p:sp>
        <p:nvSpPr>
          <p:cNvPr name="TextBox 28" id="28"/>
          <p:cNvSpPr txBox="true"/>
          <p:nvPr/>
        </p:nvSpPr>
        <p:spPr>
          <a:xfrm rot="0">
            <a:off x="10537198" y="4173387"/>
            <a:ext cx="4378697" cy="405765"/>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DM Sans Bold"/>
              </a:rPr>
              <a:t>Gaming Quiz</a:t>
            </a:r>
          </a:p>
        </p:txBody>
      </p:sp>
      <p:sp>
        <p:nvSpPr>
          <p:cNvPr name="Freeform 29" id="29"/>
          <p:cNvSpPr/>
          <p:nvPr/>
        </p:nvSpPr>
        <p:spPr>
          <a:xfrm flipH="false" flipV="false" rot="0">
            <a:off x="3821987" y="38100"/>
            <a:ext cx="11135377" cy="7405025"/>
          </a:xfrm>
          <a:custGeom>
            <a:avLst/>
            <a:gdLst/>
            <a:ahLst/>
            <a:cxnLst/>
            <a:rect r="r" b="b" t="t" l="l"/>
            <a:pathLst>
              <a:path h="7405025" w="11135377">
                <a:moveTo>
                  <a:pt x="0" y="0"/>
                </a:moveTo>
                <a:lnTo>
                  <a:pt x="11135377" y="0"/>
                </a:lnTo>
                <a:lnTo>
                  <a:pt x="11135377" y="7405025"/>
                </a:lnTo>
                <a:lnTo>
                  <a:pt x="0" y="7405025"/>
                </a:lnTo>
                <a:lnTo>
                  <a:pt x="0" y="0"/>
                </a:lnTo>
                <a:close/>
              </a:path>
            </a:pathLst>
          </a:custGeom>
          <a:blipFill>
            <a:blip r:embed="rId24">
              <a:alphaModFix amt="20999"/>
              <a:extLst>
                <a:ext uri="{96DAC541-7B7A-43D3-8B79-37D633B846F1}">
                  <asvg:svgBlip xmlns:asvg="http://schemas.microsoft.com/office/drawing/2016/SVG/main" r:embed="rId25"/>
                </a:ext>
              </a:extLst>
            </a:blip>
            <a:stretch>
              <a:fillRect l="0" t="0" r="0" b="0"/>
            </a:stretch>
          </a:blipFill>
        </p:spPr>
      </p:sp>
      <p:sp>
        <p:nvSpPr>
          <p:cNvPr name="TextBox 30" id="30"/>
          <p:cNvSpPr txBox="true"/>
          <p:nvPr/>
        </p:nvSpPr>
        <p:spPr>
          <a:xfrm rot="0">
            <a:off x="17602035" y="9313940"/>
            <a:ext cx="229314" cy="529590"/>
          </a:xfrm>
          <a:prstGeom prst="rect">
            <a:avLst/>
          </a:prstGeom>
        </p:spPr>
        <p:txBody>
          <a:bodyPr anchor="t" rtlCol="false" tIns="0" lIns="0" bIns="0" rIns="0">
            <a:spAutoFit/>
          </a:bodyPr>
          <a:lstStyle/>
          <a:p>
            <a:pPr algn="ctr">
              <a:lnSpc>
                <a:spcPts val="4409"/>
              </a:lnSpc>
            </a:pPr>
            <a:r>
              <a:rPr lang="en-US" sz="3150">
                <a:solidFill>
                  <a:srgbClr val="FFFFFF"/>
                </a:solidFill>
                <a:latin typeface="Abril Fatface"/>
              </a:rPr>
              <a:t>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2538128" y="-6500316"/>
            <a:ext cx="10957451" cy="10957451"/>
          </a:xfrm>
          <a:custGeom>
            <a:avLst/>
            <a:gdLst/>
            <a:ahLst/>
            <a:cxnLst/>
            <a:rect r="r" b="b" t="t" l="l"/>
            <a:pathLst>
              <a:path h="10957451" w="10957451">
                <a:moveTo>
                  <a:pt x="0" y="0"/>
                </a:moveTo>
                <a:lnTo>
                  <a:pt x="10957451" y="0"/>
                </a:lnTo>
                <a:lnTo>
                  <a:pt x="10957451" y="10957451"/>
                </a:lnTo>
                <a:lnTo>
                  <a:pt x="0" y="10957451"/>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288687" y="7085134"/>
            <a:ext cx="10957451" cy="10957451"/>
          </a:xfrm>
          <a:custGeom>
            <a:avLst/>
            <a:gdLst/>
            <a:ahLst/>
            <a:cxnLst/>
            <a:rect r="r" b="b" t="t" l="l"/>
            <a:pathLst>
              <a:path h="10957451" w="10957451">
                <a:moveTo>
                  <a:pt x="0" y="0"/>
                </a:moveTo>
                <a:lnTo>
                  <a:pt x="10957451" y="0"/>
                </a:lnTo>
                <a:lnTo>
                  <a:pt x="10957451" y="10957451"/>
                </a:lnTo>
                <a:lnTo>
                  <a:pt x="0" y="10957451"/>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90250" y="7405025"/>
            <a:ext cx="18578250" cy="4259643"/>
          </a:xfrm>
          <a:custGeom>
            <a:avLst/>
            <a:gdLst/>
            <a:ahLst/>
            <a:cxnLst/>
            <a:rect r="r" b="b" t="t" l="l"/>
            <a:pathLst>
              <a:path h="4259643" w="18578250">
                <a:moveTo>
                  <a:pt x="0" y="0"/>
                </a:moveTo>
                <a:lnTo>
                  <a:pt x="18578250" y="0"/>
                </a:lnTo>
                <a:lnTo>
                  <a:pt x="18578250" y="4259643"/>
                </a:lnTo>
                <a:lnTo>
                  <a:pt x="0" y="4259643"/>
                </a:lnTo>
                <a:lnTo>
                  <a:pt x="0" y="0"/>
                </a:lnTo>
                <a:close/>
              </a:path>
            </a:pathLst>
          </a:custGeom>
          <a:blipFill>
            <a:blip r:embed="rId4">
              <a:alphaModFix amt="50000"/>
            </a:blip>
            <a:stretch>
              <a:fillRect l="0" t="-111422" r="-3489" b="-78579"/>
            </a:stretch>
          </a:blipFill>
        </p:spPr>
      </p:sp>
      <p:sp>
        <p:nvSpPr>
          <p:cNvPr name="Freeform 5" id="5"/>
          <p:cNvSpPr/>
          <p:nvPr/>
        </p:nvSpPr>
        <p:spPr>
          <a:xfrm flipH="false" flipV="false" rot="0">
            <a:off x="-6403487" y="61722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0">
            <a:off x="8668764" y="-6106836"/>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5"/>
            <a:stretch>
              <a:fillRect l="0" t="0" r="0" b="0"/>
            </a:stretch>
          </a:blipFill>
        </p:spPr>
      </p:sp>
      <p:sp>
        <p:nvSpPr>
          <p:cNvPr name="Freeform 7" id="7"/>
          <p:cNvSpPr/>
          <p:nvPr/>
        </p:nvSpPr>
        <p:spPr>
          <a:xfrm flipH="false" flipV="false" rot="0">
            <a:off x="-3596262" y="7405025"/>
            <a:ext cx="5461463" cy="3154727"/>
          </a:xfrm>
          <a:custGeom>
            <a:avLst/>
            <a:gdLst/>
            <a:ahLst/>
            <a:cxnLst/>
            <a:rect r="r" b="b" t="t" l="l"/>
            <a:pathLst>
              <a:path h="3154727" w="5461463">
                <a:moveTo>
                  <a:pt x="0" y="0"/>
                </a:moveTo>
                <a:lnTo>
                  <a:pt x="5461464" y="0"/>
                </a:lnTo>
                <a:lnTo>
                  <a:pt x="5461464" y="3154727"/>
                </a:lnTo>
                <a:lnTo>
                  <a:pt x="0" y="31547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2826537" y="-2220677"/>
            <a:ext cx="5461463" cy="3154727"/>
          </a:xfrm>
          <a:custGeom>
            <a:avLst/>
            <a:gdLst/>
            <a:ahLst/>
            <a:cxnLst/>
            <a:rect r="r" b="b" t="t" l="l"/>
            <a:pathLst>
              <a:path h="3154727" w="5461463">
                <a:moveTo>
                  <a:pt x="0" y="0"/>
                </a:moveTo>
                <a:lnTo>
                  <a:pt x="5461463" y="0"/>
                </a:lnTo>
                <a:lnTo>
                  <a:pt x="5461463" y="3154727"/>
                </a:lnTo>
                <a:lnTo>
                  <a:pt x="0" y="31547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821482" y="934050"/>
            <a:ext cx="8115973" cy="962151"/>
            <a:chOff x="0" y="0"/>
            <a:chExt cx="2137540" cy="253406"/>
          </a:xfrm>
        </p:grpSpPr>
        <p:sp>
          <p:nvSpPr>
            <p:cNvPr name="Freeform 10" id="10"/>
            <p:cNvSpPr/>
            <p:nvPr/>
          </p:nvSpPr>
          <p:spPr>
            <a:xfrm flipH="false" flipV="false" rot="0">
              <a:off x="0" y="0"/>
              <a:ext cx="2137540" cy="253406"/>
            </a:xfrm>
            <a:custGeom>
              <a:avLst/>
              <a:gdLst/>
              <a:ahLst/>
              <a:cxnLst/>
              <a:rect r="r" b="b" t="t" l="l"/>
              <a:pathLst>
                <a:path h="253406" w="2137540">
                  <a:moveTo>
                    <a:pt x="0" y="0"/>
                  </a:moveTo>
                  <a:lnTo>
                    <a:pt x="2137540" y="0"/>
                  </a:lnTo>
                  <a:lnTo>
                    <a:pt x="2137540" y="253406"/>
                  </a:lnTo>
                  <a:lnTo>
                    <a:pt x="0" y="253406"/>
                  </a:lnTo>
                  <a:close/>
                </a:path>
              </a:pathLst>
            </a:custGeom>
            <a:solidFill>
              <a:srgbClr val="D93DE1">
                <a:alpha val="60784"/>
              </a:srgbClr>
            </a:solidFill>
          </p:spPr>
        </p:sp>
        <p:sp>
          <p:nvSpPr>
            <p:cNvPr name="TextBox 11" id="11"/>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sp>
        <p:nvSpPr>
          <p:cNvPr name="TextBox 12" id="12"/>
          <p:cNvSpPr txBox="true"/>
          <p:nvPr/>
        </p:nvSpPr>
        <p:spPr>
          <a:xfrm rot="0">
            <a:off x="2551261" y="8295640"/>
            <a:ext cx="10869429" cy="962660"/>
          </a:xfrm>
          <a:prstGeom prst="rect">
            <a:avLst/>
          </a:prstGeom>
        </p:spPr>
        <p:txBody>
          <a:bodyPr anchor="t" rtlCol="false" tIns="0" lIns="0" bIns="0" rIns="0">
            <a:spAutoFit/>
          </a:bodyPr>
          <a:lstStyle/>
          <a:p>
            <a:pPr>
              <a:lnSpc>
                <a:spcPts val="7840"/>
              </a:lnSpc>
            </a:pPr>
            <a:r>
              <a:rPr lang="en-US" sz="5600">
                <a:solidFill>
                  <a:srgbClr val="FFFFFF"/>
                </a:solidFill>
                <a:latin typeface="Cy Grotesk Grand Bold"/>
              </a:rPr>
              <a:t>QFD</a:t>
            </a:r>
          </a:p>
        </p:txBody>
      </p:sp>
      <p:sp>
        <p:nvSpPr>
          <p:cNvPr name="TextBox 13" id="13"/>
          <p:cNvSpPr txBox="true"/>
          <p:nvPr/>
        </p:nvSpPr>
        <p:spPr>
          <a:xfrm rot="0">
            <a:off x="821482" y="2432249"/>
            <a:ext cx="14328986" cy="4267200"/>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D9D9D9"/>
                </a:solidFill>
                <a:latin typeface="Cy Grotesk Key Bold"/>
              </a:rPr>
              <a:t>Explore countries' information based on history, culture, and general facts (population, capital, official language) by clicking on a country on the world map.</a:t>
            </a:r>
          </a:p>
          <a:p>
            <a:pPr marL="647700" indent="-323850" lvl="1">
              <a:lnSpc>
                <a:spcPts val="4200"/>
              </a:lnSpc>
              <a:buFont typeface="Arial"/>
              <a:buChar char="•"/>
            </a:pPr>
            <a:r>
              <a:rPr lang="en-US" sz="3000">
                <a:solidFill>
                  <a:srgbClr val="D9D9D9"/>
                </a:solidFill>
                <a:latin typeface="Cy Grotesk Key Bold"/>
              </a:rPr>
              <a:t>Discover details about oceans and seas by selecting and clicking on them on the displayed world map.</a:t>
            </a:r>
          </a:p>
          <a:p>
            <a:pPr marL="647700" indent="-323850" lvl="1">
              <a:lnSpc>
                <a:spcPts val="4200"/>
              </a:lnSpc>
              <a:buFont typeface="Arial"/>
              <a:buChar char="•"/>
            </a:pPr>
            <a:r>
              <a:rPr lang="en-US" sz="3000">
                <a:solidFill>
                  <a:srgbClr val="D9D9D9"/>
                </a:solidFill>
                <a:latin typeface="Cy Grotesk Key Bold"/>
              </a:rPr>
              <a:t>Identify cricket and football playing countries by clicking on the respective options in the sports tab on the world map.</a:t>
            </a:r>
          </a:p>
          <a:p>
            <a:pPr>
              <a:lnSpc>
                <a:spcPts val="4200"/>
              </a:lnSpc>
            </a:pPr>
          </a:p>
        </p:txBody>
      </p:sp>
      <p:sp>
        <p:nvSpPr>
          <p:cNvPr name="TextBox 14" id="14"/>
          <p:cNvSpPr txBox="true"/>
          <p:nvPr/>
        </p:nvSpPr>
        <p:spPr>
          <a:xfrm rot="0">
            <a:off x="269625" y="1075484"/>
            <a:ext cx="8874375" cy="628650"/>
          </a:xfrm>
          <a:prstGeom prst="rect">
            <a:avLst/>
          </a:prstGeom>
        </p:spPr>
        <p:txBody>
          <a:bodyPr anchor="t" rtlCol="false" tIns="0" lIns="0" bIns="0" rIns="0">
            <a:spAutoFit/>
          </a:bodyPr>
          <a:lstStyle/>
          <a:p>
            <a:pPr algn="ctr">
              <a:lnSpc>
                <a:spcPts val="4800"/>
              </a:lnSpc>
            </a:pPr>
            <a:r>
              <a:rPr lang="en-US" sz="4000">
                <a:solidFill>
                  <a:srgbClr val="FFFFFF"/>
                </a:solidFill>
                <a:latin typeface="Cy Grotesk Grand Bold"/>
              </a:rPr>
              <a:t>Normal Requirements</a:t>
            </a:r>
          </a:p>
        </p:txBody>
      </p:sp>
      <p:sp>
        <p:nvSpPr>
          <p:cNvPr name="Freeform 15" id="15"/>
          <p:cNvSpPr/>
          <p:nvPr/>
        </p:nvSpPr>
        <p:spPr>
          <a:xfrm flipH="false" flipV="false" rot="0">
            <a:off x="3226747" y="0"/>
            <a:ext cx="11135377" cy="7405025"/>
          </a:xfrm>
          <a:custGeom>
            <a:avLst/>
            <a:gdLst/>
            <a:ahLst/>
            <a:cxnLst/>
            <a:rect r="r" b="b" t="t" l="l"/>
            <a:pathLst>
              <a:path h="7405025" w="11135377">
                <a:moveTo>
                  <a:pt x="0" y="0"/>
                </a:moveTo>
                <a:lnTo>
                  <a:pt x="11135377" y="0"/>
                </a:lnTo>
                <a:lnTo>
                  <a:pt x="11135377" y="7405025"/>
                </a:lnTo>
                <a:lnTo>
                  <a:pt x="0" y="7405025"/>
                </a:lnTo>
                <a:lnTo>
                  <a:pt x="0" y="0"/>
                </a:lnTo>
                <a:close/>
              </a:path>
            </a:pathLst>
          </a:custGeom>
          <a:blipFill>
            <a:blip r:embed="rId8">
              <a:alphaModFix amt="20999"/>
              <a:extLst>
                <a:ext uri="{96DAC541-7B7A-43D3-8B79-37D633B846F1}">
                  <asvg:svgBlip xmlns:asvg="http://schemas.microsoft.com/office/drawing/2016/SVG/main" r:embed="rId9"/>
                </a:ext>
              </a:extLst>
            </a:blip>
            <a:stretch>
              <a:fillRect l="0" t="0" r="0" b="0"/>
            </a:stretch>
          </a:blipFill>
        </p:spPr>
      </p:sp>
      <p:sp>
        <p:nvSpPr>
          <p:cNvPr name="TextBox 16" id="16"/>
          <p:cNvSpPr txBox="true"/>
          <p:nvPr/>
        </p:nvSpPr>
        <p:spPr>
          <a:xfrm rot="0">
            <a:off x="17448459" y="9201150"/>
            <a:ext cx="241340" cy="529590"/>
          </a:xfrm>
          <a:prstGeom prst="rect">
            <a:avLst/>
          </a:prstGeom>
        </p:spPr>
        <p:txBody>
          <a:bodyPr anchor="t" rtlCol="false" tIns="0" lIns="0" bIns="0" rIns="0">
            <a:spAutoFit/>
          </a:bodyPr>
          <a:lstStyle/>
          <a:p>
            <a:pPr algn="ctr">
              <a:lnSpc>
                <a:spcPts val="4409"/>
              </a:lnSpc>
            </a:pPr>
            <a:r>
              <a:rPr lang="en-US" sz="3150">
                <a:solidFill>
                  <a:srgbClr val="FFFFFF"/>
                </a:solidFill>
                <a:latin typeface="Abril Fatface"/>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2538128" y="-6500316"/>
            <a:ext cx="10957451" cy="10957451"/>
          </a:xfrm>
          <a:custGeom>
            <a:avLst/>
            <a:gdLst/>
            <a:ahLst/>
            <a:cxnLst/>
            <a:rect r="r" b="b" t="t" l="l"/>
            <a:pathLst>
              <a:path h="10957451" w="10957451">
                <a:moveTo>
                  <a:pt x="0" y="0"/>
                </a:moveTo>
                <a:lnTo>
                  <a:pt x="10957451" y="0"/>
                </a:lnTo>
                <a:lnTo>
                  <a:pt x="10957451" y="10957451"/>
                </a:lnTo>
                <a:lnTo>
                  <a:pt x="0" y="10957451"/>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288687" y="7085134"/>
            <a:ext cx="10957451" cy="10957451"/>
          </a:xfrm>
          <a:custGeom>
            <a:avLst/>
            <a:gdLst/>
            <a:ahLst/>
            <a:cxnLst/>
            <a:rect r="r" b="b" t="t" l="l"/>
            <a:pathLst>
              <a:path h="10957451" w="10957451">
                <a:moveTo>
                  <a:pt x="0" y="0"/>
                </a:moveTo>
                <a:lnTo>
                  <a:pt x="10957451" y="0"/>
                </a:lnTo>
                <a:lnTo>
                  <a:pt x="10957451" y="10957451"/>
                </a:lnTo>
                <a:lnTo>
                  <a:pt x="0" y="10957451"/>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90250" y="7405025"/>
            <a:ext cx="18578250" cy="4259643"/>
          </a:xfrm>
          <a:custGeom>
            <a:avLst/>
            <a:gdLst/>
            <a:ahLst/>
            <a:cxnLst/>
            <a:rect r="r" b="b" t="t" l="l"/>
            <a:pathLst>
              <a:path h="4259643" w="18578250">
                <a:moveTo>
                  <a:pt x="0" y="0"/>
                </a:moveTo>
                <a:lnTo>
                  <a:pt x="18578250" y="0"/>
                </a:lnTo>
                <a:lnTo>
                  <a:pt x="18578250" y="4259643"/>
                </a:lnTo>
                <a:lnTo>
                  <a:pt x="0" y="4259643"/>
                </a:lnTo>
                <a:lnTo>
                  <a:pt x="0" y="0"/>
                </a:lnTo>
                <a:close/>
              </a:path>
            </a:pathLst>
          </a:custGeom>
          <a:blipFill>
            <a:blip r:embed="rId4">
              <a:alphaModFix amt="50000"/>
            </a:blip>
            <a:stretch>
              <a:fillRect l="0" t="-111422" r="-3489" b="-78579"/>
            </a:stretch>
          </a:blipFill>
        </p:spPr>
      </p:sp>
      <p:sp>
        <p:nvSpPr>
          <p:cNvPr name="Freeform 5" id="5"/>
          <p:cNvSpPr/>
          <p:nvPr/>
        </p:nvSpPr>
        <p:spPr>
          <a:xfrm flipH="false" flipV="false" rot="0">
            <a:off x="-6403487" y="61722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0">
            <a:off x="8668764" y="-6106836"/>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5"/>
            <a:stretch>
              <a:fillRect l="0" t="0" r="0" b="0"/>
            </a:stretch>
          </a:blipFill>
        </p:spPr>
      </p:sp>
      <p:sp>
        <p:nvSpPr>
          <p:cNvPr name="Freeform 7" id="7"/>
          <p:cNvSpPr/>
          <p:nvPr/>
        </p:nvSpPr>
        <p:spPr>
          <a:xfrm flipH="false" flipV="false" rot="0">
            <a:off x="-3596262" y="7405025"/>
            <a:ext cx="5461463" cy="3154727"/>
          </a:xfrm>
          <a:custGeom>
            <a:avLst/>
            <a:gdLst/>
            <a:ahLst/>
            <a:cxnLst/>
            <a:rect r="r" b="b" t="t" l="l"/>
            <a:pathLst>
              <a:path h="3154727" w="5461463">
                <a:moveTo>
                  <a:pt x="0" y="0"/>
                </a:moveTo>
                <a:lnTo>
                  <a:pt x="5461464" y="0"/>
                </a:lnTo>
                <a:lnTo>
                  <a:pt x="5461464" y="3154727"/>
                </a:lnTo>
                <a:lnTo>
                  <a:pt x="0" y="31547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2826537" y="-2220677"/>
            <a:ext cx="5461463" cy="3154727"/>
          </a:xfrm>
          <a:custGeom>
            <a:avLst/>
            <a:gdLst/>
            <a:ahLst/>
            <a:cxnLst/>
            <a:rect r="r" b="b" t="t" l="l"/>
            <a:pathLst>
              <a:path h="3154727" w="5461463">
                <a:moveTo>
                  <a:pt x="0" y="0"/>
                </a:moveTo>
                <a:lnTo>
                  <a:pt x="5461463" y="0"/>
                </a:lnTo>
                <a:lnTo>
                  <a:pt x="5461463" y="3154727"/>
                </a:lnTo>
                <a:lnTo>
                  <a:pt x="0" y="31547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821482" y="934050"/>
            <a:ext cx="8115973" cy="962151"/>
            <a:chOff x="0" y="0"/>
            <a:chExt cx="2137540" cy="253406"/>
          </a:xfrm>
        </p:grpSpPr>
        <p:sp>
          <p:nvSpPr>
            <p:cNvPr name="Freeform 10" id="10"/>
            <p:cNvSpPr/>
            <p:nvPr/>
          </p:nvSpPr>
          <p:spPr>
            <a:xfrm flipH="false" flipV="false" rot="0">
              <a:off x="0" y="0"/>
              <a:ext cx="2137540" cy="253406"/>
            </a:xfrm>
            <a:custGeom>
              <a:avLst/>
              <a:gdLst/>
              <a:ahLst/>
              <a:cxnLst/>
              <a:rect r="r" b="b" t="t" l="l"/>
              <a:pathLst>
                <a:path h="253406" w="2137540">
                  <a:moveTo>
                    <a:pt x="0" y="0"/>
                  </a:moveTo>
                  <a:lnTo>
                    <a:pt x="2137540" y="0"/>
                  </a:lnTo>
                  <a:lnTo>
                    <a:pt x="2137540" y="253406"/>
                  </a:lnTo>
                  <a:lnTo>
                    <a:pt x="0" y="253406"/>
                  </a:lnTo>
                  <a:close/>
                </a:path>
              </a:pathLst>
            </a:custGeom>
            <a:solidFill>
              <a:srgbClr val="D93DE1">
                <a:alpha val="60784"/>
              </a:srgbClr>
            </a:solidFill>
          </p:spPr>
        </p:sp>
        <p:sp>
          <p:nvSpPr>
            <p:cNvPr name="TextBox 11" id="11"/>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sp>
        <p:nvSpPr>
          <p:cNvPr name="TextBox 12" id="12"/>
          <p:cNvSpPr txBox="true"/>
          <p:nvPr/>
        </p:nvSpPr>
        <p:spPr>
          <a:xfrm rot="0">
            <a:off x="2551261" y="8295640"/>
            <a:ext cx="10869429" cy="962660"/>
          </a:xfrm>
          <a:prstGeom prst="rect">
            <a:avLst/>
          </a:prstGeom>
        </p:spPr>
        <p:txBody>
          <a:bodyPr anchor="t" rtlCol="false" tIns="0" lIns="0" bIns="0" rIns="0">
            <a:spAutoFit/>
          </a:bodyPr>
          <a:lstStyle/>
          <a:p>
            <a:pPr>
              <a:lnSpc>
                <a:spcPts val="7840"/>
              </a:lnSpc>
            </a:pPr>
            <a:r>
              <a:rPr lang="en-US" sz="5600">
                <a:solidFill>
                  <a:srgbClr val="FFFFFF"/>
                </a:solidFill>
                <a:latin typeface="Cy Grotesk Grand Bold"/>
              </a:rPr>
              <a:t>QFD (CONTD.)</a:t>
            </a:r>
          </a:p>
        </p:txBody>
      </p:sp>
      <p:sp>
        <p:nvSpPr>
          <p:cNvPr name="TextBox 13" id="13"/>
          <p:cNvSpPr txBox="true"/>
          <p:nvPr/>
        </p:nvSpPr>
        <p:spPr>
          <a:xfrm rot="0">
            <a:off x="821482" y="2432249"/>
            <a:ext cx="14328986" cy="5867400"/>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D9D9D9"/>
                </a:solidFill>
                <a:latin typeface="Cy Grotesk Key Bold"/>
              </a:rPr>
              <a:t>Discover countries with iconic tourist destinations marked on the world map and access information about those destinations by clicking on the specific countries.</a:t>
            </a:r>
          </a:p>
          <a:p>
            <a:pPr marL="647700" indent="-323850" lvl="1">
              <a:lnSpc>
                <a:spcPts val="4200"/>
              </a:lnSpc>
              <a:buFont typeface="Arial"/>
              <a:buChar char="•"/>
            </a:pPr>
            <a:r>
              <a:rPr lang="en-US" sz="3000">
                <a:solidFill>
                  <a:srgbClr val="D9D9D9"/>
                </a:solidFill>
                <a:latin typeface="Cy Grotesk Key Bold"/>
              </a:rPr>
              <a:t>Explore countries belonging to associations like SAARC, ASEAN, GCC, etc. by selecting the respective options and viewing the marked countries on the world map.</a:t>
            </a:r>
          </a:p>
          <a:p>
            <a:pPr marL="647700" indent="-323850" lvl="1">
              <a:lnSpc>
                <a:spcPts val="4200"/>
              </a:lnSpc>
              <a:buFont typeface="Arial"/>
              <a:buChar char="•"/>
            </a:pPr>
            <a:r>
              <a:rPr lang="en-US" sz="3000">
                <a:solidFill>
                  <a:srgbClr val="D9D9D9"/>
                </a:solidFill>
                <a:latin typeface="Cy Grotesk Key Bold"/>
              </a:rPr>
              <a:t>Access climate information of countries by selecting and clicking on them on the world map.</a:t>
            </a:r>
          </a:p>
          <a:p>
            <a:pPr marL="647700" indent="-323850" lvl="1">
              <a:lnSpc>
                <a:spcPts val="4200"/>
              </a:lnSpc>
              <a:buFont typeface="Arial"/>
              <a:buChar char="•"/>
            </a:pPr>
          </a:p>
          <a:p>
            <a:pPr marL="647700" indent="-323850" lvl="1">
              <a:lnSpc>
                <a:spcPts val="4200"/>
              </a:lnSpc>
              <a:buFont typeface="Arial"/>
              <a:buChar char="•"/>
            </a:pPr>
          </a:p>
          <a:p>
            <a:pPr>
              <a:lnSpc>
                <a:spcPts val="4200"/>
              </a:lnSpc>
            </a:pPr>
          </a:p>
        </p:txBody>
      </p:sp>
      <p:sp>
        <p:nvSpPr>
          <p:cNvPr name="TextBox 14" id="14"/>
          <p:cNvSpPr txBox="true"/>
          <p:nvPr/>
        </p:nvSpPr>
        <p:spPr>
          <a:xfrm rot="0">
            <a:off x="269625" y="1075484"/>
            <a:ext cx="8874375" cy="628650"/>
          </a:xfrm>
          <a:prstGeom prst="rect">
            <a:avLst/>
          </a:prstGeom>
        </p:spPr>
        <p:txBody>
          <a:bodyPr anchor="t" rtlCol="false" tIns="0" lIns="0" bIns="0" rIns="0">
            <a:spAutoFit/>
          </a:bodyPr>
          <a:lstStyle/>
          <a:p>
            <a:pPr algn="ctr">
              <a:lnSpc>
                <a:spcPts val="4800"/>
              </a:lnSpc>
            </a:pPr>
            <a:r>
              <a:rPr lang="en-US" sz="4000">
                <a:solidFill>
                  <a:srgbClr val="FFFFFF"/>
                </a:solidFill>
                <a:latin typeface="Cy Grotesk Grand Bold"/>
              </a:rPr>
              <a:t>Normal Requirements</a:t>
            </a:r>
          </a:p>
        </p:txBody>
      </p:sp>
      <p:sp>
        <p:nvSpPr>
          <p:cNvPr name="Freeform 15" id="15"/>
          <p:cNvSpPr/>
          <p:nvPr/>
        </p:nvSpPr>
        <p:spPr>
          <a:xfrm flipH="false" flipV="false" rot="0">
            <a:off x="3226747" y="0"/>
            <a:ext cx="11135377" cy="7405025"/>
          </a:xfrm>
          <a:custGeom>
            <a:avLst/>
            <a:gdLst/>
            <a:ahLst/>
            <a:cxnLst/>
            <a:rect r="r" b="b" t="t" l="l"/>
            <a:pathLst>
              <a:path h="7405025" w="11135377">
                <a:moveTo>
                  <a:pt x="0" y="0"/>
                </a:moveTo>
                <a:lnTo>
                  <a:pt x="11135377" y="0"/>
                </a:lnTo>
                <a:lnTo>
                  <a:pt x="11135377" y="7405025"/>
                </a:lnTo>
                <a:lnTo>
                  <a:pt x="0" y="7405025"/>
                </a:lnTo>
                <a:lnTo>
                  <a:pt x="0" y="0"/>
                </a:lnTo>
                <a:close/>
              </a:path>
            </a:pathLst>
          </a:custGeom>
          <a:blipFill>
            <a:blip r:embed="rId8">
              <a:alphaModFix amt="20999"/>
              <a:extLst>
                <a:ext uri="{96DAC541-7B7A-43D3-8B79-37D633B846F1}">
                  <asvg:svgBlip xmlns:asvg="http://schemas.microsoft.com/office/drawing/2016/SVG/main" r:embed="rId9"/>
                </a:ext>
              </a:extLst>
            </a:blip>
            <a:stretch>
              <a:fillRect l="0" t="0" r="0" b="0"/>
            </a:stretch>
          </a:blipFill>
        </p:spPr>
      </p:sp>
      <p:sp>
        <p:nvSpPr>
          <p:cNvPr name="TextBox 16" id="16"/>
          <p:cNvSpPr txBox="true"/>
          <p:nvPr/>
        </p:nvSpPr>
        <p:spPr>
          <a:xfrm rot="0">
            <a:off x="17530901" y="9201150"/>
            <a:ext cx="216098" cy="529590"/>
          </a:xfrm>
          <a:prstGeom prst="rect">
            <a:avLst/>
          </a:prstGeom>
        </p:spPr>
        <p:txBody>
          <a:bodyPr anchor="t" rtlCol="false" tIns="0" lIns="0" bIns="0" rIns="0">
            <a:spAutoFit/>
          </a:bodyPr>
          <a:lstStyle/>
          <a:p>
            <a:pPr algn="ctr">
              <a:lnSpc>
                <a:spcPts val="4409"/>
              </a:lnSpc>
            </a:pPr>
            <a:r>
              <a:rPr lang="en-US" sz="3150">
                <a:solidFill>
                  <a:srgbClr val="FFFFFF"/>
                </a:solidFill>
                <a:latin typeface="Abril Fatface"/>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2538128" y="-6500316"/>
            <a:ext cx="10957451" cy="10957451"/>
          </a:xfrm>
          <a:custGeom>
            <a:avLst/>
            <a:gdLst/>
            <a:ahLst/>
            <a:cxnLst/>
            <a:rect r="r" b="b" t="t" l="l"/>
            <a:pathLst>
              <a:path h="10957451" w="10957451">
                <a:moveTo>
                  <a:pt x="0" y="0"/>
                </a:moveTo>
                <a:lnTo>
                  <a:pt x="10957451" y="0"/>
                </a:lnTo>
                <a:lnTo>
                  <a:pt x="10957451" y="10957451"/>
                </a:lnTo>
                <a:lnTo>
                  <a:pt x="0" y="10957451"/>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288687" y="7085134"/>
            <a:ext cx="10957451" cy="10957451"/>
          </a:xfrm>
          <a:custGeom>
            <a:avLst/>
            <a:gdLst/>
            <a:ahLst/>
            <a:cxnLst/>
            <a:rect r="r" b="b" t="t" l="l"/>
            <a:pathLst>
              <a:path h="10957451" w="10957451">
                <a:moveTo>
                  <a:pt x="0" y="0"/>
                </a:moveTo>
                <a:lnTo>
                  <a:pt x="10957451" y="0"/>
                </a:lnTo>
                <a:lnTo>
                  <a:pt x="10957451" y="10957451"/>
                </a:lnTo>
                <a:lnTo>
                  <a:pt x="0" y="10957451"/>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90250" y="7405025"/>
            <a:ext cx="18578250" cy="4259643"/>
          </a:xfrm>
          <a:custGeom>
            <a:avLst/>
            <a:gdLst/>
            <a:ahLst/>
            <a:cxnLst/>
            <a:rect r="r" b="b" t="t" l="l"/>
            <a:pathLst>
              <a:path h="4259643" w="18578250">
                <a:moveTo>
                  <a:pt x="0" y="0"/>
                </a:moveTo>
                <a:lnTo>
                  <a:pt x="18578250" y="0"/>
                </a:lnTo>
                <a:lnTo>
                  <a:pt x="18578250" y="4259643"/>
                </a:lnTo>
                <a:lnTo>
                  <a:pt x="0" y="4259643"/>
                </a:lnTo>
                <a:lnTo>
                  <a:pt x="0" y="0"/>
                </a:lnTo>
                <a:close/>
              </a:path>
            </a:pathLst>
          </a:custGeom>
          <a:blipFill>
            <a:blip r:embed="rId4">
              <a:alphaModFix amt="50000"/>
            </a:blip>
            <a:stretch>
              <a:fillRect l="0" t="-111422" r="-3489" b="-78579"/>
            </a:stretch>
          </a:blipFill>
        </p:spPr>
      </p:sp>
      <p:sp>
        <p:nvSpPr>
          <p:cNvPr name="Freeform 5" id="5"/>
          <p:cNvSpPr/>
          <p:nvPr/>
        </p:nvSpPr>
        <p:spPr>
          <a:xfrm flipH="false" flipV="false" rot="0">
            <a:off x="-6403487" y="61722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0">
            <a:off x="8668764" y="-6106836"/>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5"/>
            <a:stretch>
              <a:fillRect l="0" t="0" r="0" b="0"/>
            </a:stretch>
          </a:blipFill>
        </p:spPr>
      </p:sp>
      <p:sp>
        <p:nvSpPr>
          <p:cNvPr name="Freeform 7" id="7"/>
          <p:cNvSpPr/>
          <p:nvPr/>
        </p:nvSpPr>
        <p:spPr>
          <a:xfrm flipH="false" flipV="false" rot="0">
            <a:off x="-3596262" y="7405025"/>
            <a:ext cx="5461463" cy="3154727"/>
          </a:xfrm>
          <a:custGeom>
            <a:avLst/>
            <a:gdLst/>
            <a:ahLst/>
            <a:cxnLst/>
            <a:rect r="r" b="b" t="t" l="l"/>
            <a:pathLst>
              <a:path h="3154727" w="5461463">
                <a:moveTo>
                  <a:pt x="0" y="0"/>
                </a:moveTo>
                <a:lnTo>
                  <a:pt x="5461464" y="0"/>
                </a:lnTo>
                <a:lnTo>
                  <a:pt x="5461464" y="3154727"/>
                </a:lnTo>
                <a:lnTo>
                  <a:pt x="0" y="31547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2826537" y="-2220677"/>
            <a:ext cx="5461463" cy="3154727"/>
          </a:xfrm>
          <a:custGeom>
            <a:avLst/>
            <a:gdLst/>
            <a:ahLst/>
            <a:cxnLst/>
            <a:rect r="r" b="b" t="t" l="l"/>
            <a:pathLst>
              <a:path h="3154727" w="5461463">
                <a:moveTo>
                  <a:pt x="0" y="0"/>
                </a:moveTo>
                <a:lnTo>
                  <a:pt x="5461463" y="0"/>
                </a:lnTo>
                <a:lnTo>
                  <a:pt x="5461463" y="3154727"/>
                </a:lnTo>
                <a:lnTo>
                  <a:pt x="0" y="31547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821482" y="934050"/>
            <a:ext cx="8115973" cy="962151"/>
            <a:chOff x="0" y="0"/>
            <a:chExt cx="2137540" cy="253406"/>
          </a:xfrm>
        </p:grpSpPr>
        <p:sp>
          <p:nvSpPr>
            <p:cNvPr name="Freeform 10" id="10"/>
            <p:cNvSpPr/>
            <p:nvPr/>
          </p:nvSpPr>
          <p:spPr>
            <a:xfrm flipH="false" flipV="false" rot="0">
              <a:off x="0" y="0"/>
              <a:ext cx="2137540" cy="253406"/>
            </a:xfrm>
            <a:custGeom>
              <a:avLst/>
              <a:gdLst/>
              <a:ahLst/>
              <a:cxnLst/>
              <a:rect r="r" b="b" t="t" l="l"/>
              <a:pathLst>
                <a:path h="253406" w="2137540">
                  <a:moveTo>
                    <a:pt x="0" y="0"/>
                  </a:moveTo>
                  <a:lnTo>
                    <a:pt x="2137540" y="0"/>
                  </a:lnTo>
                  <a:lnTo>
                    <a:pt x="2137540" y="253406"/>
                  </a:lnTo>
                  <a:lnTo>
                    <a:pt x="0" y="253406"/>
                  </a:lnTo>
                  <a:close/>
                </a:path>
              </a:pathLst>
            </a:custGeom>
            <a:solidFill>
              <a:srgbClr val="D93DE1">
                <a:alpha val="60784"/>
              </a:srgbClr>
            </a:solidFill>
          </p:spPr>
        </p:sp>
        <p:sp>
          <p:nvSpPr>
            <p:cNvPr name="TextBox 11" id="11"/>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sp>
        <p:nvSpPr>
          <p:cNvPr name="TextBox 12" id="12"/>
          <p:cNvSpPr txBox="true"/>
          <p:nvPr/>
        </p:nvSpPr>
        <p:spPr>
          <a:xfrm rot="0">
            <a:off x="2551261" y="8295640"/>
            <a:ext cx="10869429" cy="962660"/>
          </a:xfrm>
          <a:prstGeom prst="rect">
            <a:avLst/>
          </a:prstGeom>
        </p:spPr>
        <p:txBody>
          <a:bodyPr anchor="t" rtlCol="false" tIns="0" lIns="0" bIns="0" rIns="0">
            <a:spAutoFit/>
          </a:bodyPr>
          <a:lstStyle/>
          <a:p>
            <a:pPr>
              <a:lnSpc>
                <a:spcPts val="7840"/>
              </a:lnSpc>
            </a:pPr>
            <a:r>
              <a:rPr lang="en-US" sz="5600">
                <a:solidFill>
                  <a:srgbClr val="FFFFFF"/>
                </a:solidFill>
                <a:latin typeface="Cy Grotesk Grand Bold"/>
              </a:rPr>
              <a:t>QFD (CONTD.)</a:t>
            </a:r>
          </a:p>
        </p:txBody>
      </p:sp>
      <p:sp>
        <p:nvSpPr>
          <p:cNvPr name="TextBox 13" id="13"/>
          <p:cNvSpPr txBox="true"/>
          <p:nvPr/>
        </p:nvSpPr>
        <p:spPr>
          <a:xfrm rot="0">
            <a:off x="821482" y="3085535"/>
            <a:ext cx="14328986" cy="2667000"/>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D9D9D9"/>
                </a:solidFill>
                <a:latin typeface="Cy Grotesk Key Bold"/>
              </a:rPr>
              <a:t>Engage in quizzes: Multiple-Choice Questions (MCQ) </a:t>
            </a:r>
          </a:p>
          <a:p>
            <a:pPr marL="647700" indent="-323850" lvl="1">
              <a:lnSpc>
                <a:spcPts val="4200"/>
              </a:lnSpc>
              <a:buFont typeface="Arial"/>
              <a:buChar char="•"/>
            </a:pPr>
            <a:r>
              <a:rPr lang="en-US" sz="3000">
                <a:solidFill>
                  <a:srgbClr val="D9D9D9"/>
                </a:solidFill>
                <a:latin typeface="Cy Grotesk Key Bold"/>
              </a:rPr>
              <a:t>gaming quizzes based on locating countries on an unmarked map.</a:t>
            </a:r>
          </a:p>
          <a:p>
            <a:pPr marL="647700" indent="-323850" lvl="1">
              <a:lnSpc>
                <a:spcPts val="4200"/>
              </a:lnSpc>
              <a:buFont typeface="Arial"/>
              <a:buChar char="•"/>
            </a:pPr>
            <a:r>
              <a:rPr lang="en-US" sz="3000">
                <a:solidFill>
                  <a:srgbClr val="D9D9D9"/>
                </a:solidFill>
                <a:latin typeface="Cy Grotesk Key Bold"/>
              </a:rPr>
              <a:t>Interact with users worldwide through the map's chat feature.</a:t>
            </a:r>
          </a:p>
          <a:p>
            <a:pPr>
              <a:lnSpc>
                <a:spcPts val="4200"/>
              </a:lnSpc>
            </a:pPr>
          </a:p>
          <a:p>
            <a:pPr>
              <a:lnSpc>
                <a:spcPts val="4200"/>
              </a:lnSpc>
            </a:pPr>
          </a:p>
        </p:txBody>
      </p:sp>
      <p:sp>
        <p:nvSpPr>
          <p:cNvPr name="TextBox 14" id="14"/>
          <p:cNvSpPr txBox="true"/>
          <p:nvPr/>
        </p:nvSpPr>
        <p:spPr>
          <a:xfrm rot="0">
            <a:off x="269625" y="1075484"/>
            <a:ext cx="8874375" cy="628650"/>
          </a:xfrm>
          <a:prstGeom prst="rect">
            <a:avLst/>
          </a:prstGeom>
        </p:spPr>
        <p:txBody>
          <a:bodyPr anchor="t" rtlCol="false" tIns="0" lIns="0" bIns="0" rIns="0">
            <a:spAutoFit/>
          </a:bodyPr>
          <a:lstStyle/>
          <a:p>
            <a:pPr algn="ctr">
              <a:lnSpc>
                <a:spcPts val="4800"/>
              </a:lnSpc>
            </a:pPr>
            <a:r>
              <a:rPr lang="en-US" sz="4000">
                <a:solidFill>
                  <a:srgbClr val="FFFFFF"/>
                </a:solidFill>
                <a:latin typeface="Cy Grotesk Grand Bold"/>
              </a:rPr>
              <a:t>Normal Requirements</a:t>
            </a:r>
          </a:p>
        </p:txBody>
      </p:sp>
      <p:sp>
        <p:nvSpPr>
          <p:cNvPr name="Freeform 15" id="15"/>
          <p:cNvSpPr/>
          <p:nvPr/>
        </p:nvSpPr>
        <p:spPr>
          <a:xfrm flipH="false" flipV="false" rot="0">
            <a:off x="3226747" y="0"/>
            <a:ext cx="11135377" cy="7405025"/>
          </a:xfrm>
          <a:custGeom>
            <a:avLst/>
            <a:gdLst/>
            <a:ahLst/>
            <a:cxnLst/>
            <a:rect r="r" b="b" t="t" l="l"/>
            <a:pathLst>
              <a:path h="7405025" w="11135377">
                <a:moveTo>
                  <a:pt x="0" y="0"/>
                </a:moveTo>
                <a:lnTo>
                  <a:pt x="11135377" y="0"/>
                </a:lnTo>
                <a:lnTo>
                  <a:pt x="11135377" y="7405025"/>
                </a:lnTo>
                <a:lnTo>
                  <a:pt x="0" y="7405025"/>
                </a:lnTo>
                <a:lnTo>
                  <a:pt x="0" y="0"/>
                </a:lnTo>
                <a:close/>
              </a:path>
            </a:pathLst>
          </a:custGeom>
          <a:blipFill>
            <a:blip r:embed="rId8">
              <a:alphaModFix amt="20999"/>
              <a:extLst>
                <a:ext uri="{96DAC541-7B7A-43D3-8B79-37D633B846F1}">
                  <asvg:svgBlip xmlns:asvg="http://schemas.microsoft.com/office/drawing/2016/SVG/main" r:embed="rId9"/>
                </a:ext>
              </a:extLst>
            </a:blip>
            <a:stretch>
              <a:fillRect l="0" t="0" r="0" b="0"/>
            </a:stretch>
          </a:blipFill>
        </p:spPr>
      </p:sp>
      <p:sp>
        <p:nvSpPr>
          <p:cNvPr name="TextBox 16" id="16"/>
          <p:cNvSpPr txBox="true"/>
          <p:nvPr/>
        </p:nvSpPr>
        <p:spPr>
          <a:xfrm rot="0">
            <a:off x="17492447" y="9005257"/>
            <a:ext cx="246459" cy="529590"/>
          </a:xfrm>
          <a:prstGeom prst="rect">
            <a:avLst/>
          </a:prstGeom>
        </p:spPr>
        <p:txBody>
          <a:bodyPr anchor="t" rtlCol="false" tIns="0" lIns="0" bIns="0" rIns="0">
            <a:spAutoFit/>
          </a:bodyPr>
          <a:lstStyle/>
          <a:p>
            <a:pPr algn="ctr">
              <a:lnSpc>
                <a:spcPts val="4409"/>
              </a:lnSpc>
            </a:pPr>
            <a:r>
              <a:rPr lang="en-US" sz="3150">
                <a:solidFill>
                  <a:srgbClr val="FFFFFF"/>
                </a:solidFill>
                <a:latin typeface="Abril Fatface"/>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2538128" y="-6500316"/>
            <a:ext cx="10957451" cy="10957451"/>
          </a:xfrm>
          <a:custGeom>
            <a:avLst/>
            <a:gdLst/>
            <a:ahLst/>
            <a:cxnLst/>
            <a:rect r="r" b="b" t="t" l="l"/>
            <a:pathLst>
              <a:path h="10957451" w="10957451">
                <a:moveTo>
                  <a:pt x="0" y="0"/>
                </a:moveTo>
                <a:lnTo>
                  <a:pt x="10957451" y="0"/>
                </a:lnTo>
                <a:lnTo>
                  <a:pt x="10957451" y="10957451"/>
                </a:lnTo>
                <a:lnTo>
                  <a:pt x="0" y="10957451"/>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288687" y="7085134"/>
            <a:ext cx="10957451" cy="10957451"/>
          </a:xfrm>
          <a:custGeom>
            <a:avLst/>
            <a:gdLst/>
            <a:ahLst/>
            <a:cxnLst/>
            <a:rect r="r" b="b" t="t" l="l"/>
            <a:pathLst>
              <a:path h="10957451" w="10957451">
                <a:moveTo>
                  <a:pt x="0" y="0"/>
                </a:moveTo>
                <a:lnTo>
                  <a:pt x="10957451" y="0"/>
                </a:lnTo>
                <a:lnTo>
                  <a:pt x="10957451" y="10957451"/>
                </a:lnTo>
                <a:lnTo>
                  <a:pt x="0" y="10957451"/>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90250" y="7405025"/>
            <a:ext cx="18578250" cy="4259643"/>
          </a:xfrm>
          <a:custGeom>
            <a:avLst/>
            <a:gdLst/>
            <a:ahLst/>
            <a:cxnLst/>
            <a:rect r="r" b="b" t="t" l="l"/>
            <a:pathLst>
              <a:path h="4259643" w="18578250">
                <a:moveTo>
                  <a:pt x="0" y="0"/>
                </a:moveTo>
                <a:lnTo>
                  <a:pt x="18578250" y="0"/>
                </a:lnTo>
                <a:lnTo>
                  <a:pt x="18578250" y="4259643"/>
                </a:lnTo>
                <a:lnTo>
                  <a:pt x="0" y="4259643"/>
                </a:lnTo>
                <a:lnTo>
                  <a:pt x="0" y="0"/>
                </a:lnTo>
                <a:close/>
              </a:path>
            </a:pathLst>
          </a:custGeom>
          <a:blipFill>
            <a:blip r:embed="rId4">
              <a:alphaModFix amt="50000"/>
            </a:blip>
            <a:stretch>
              <a:fillRect l="0" t="-111422" r="-3489" b="-78579"/>
            </a:stretch>
          </a:blipFill>
        </p:spPr>
      </p:sp>
      <p:sp>
        <p:nvSpPr>
          <p:cNvPr name="Freeform 5" id="5"/>
          <p:cNvSpPr/>
          <p:nvPr/>
        </p:nvSpPr>
        <p:spPr>
          <a:xfrm flipH="false" flipV="false" rot="0">
            <a:off x="-6403487" y="61722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0">
            <a:off x="8668764" y="-6106836"/>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5"/>
            <a:stretch>
              <a:fillRect l="0" t="0" r="0" b="0"/>
            </a:stretch>
          </a:blipFill>
        </p:spPr>
      </p:sp>
      <p:sp>
        <p:nvSpPr>
          <p:cNvPr name="Freeform 7" id="7"/>
          <p:cNvSpPr/>
          <p:nvPr/>
        </p:nvSpPr>
        <p:spPr>
          <a:xfrm flipH="false" flipV="false" rot="0">
            <a:off x="-3596262" y="7405025"/>
            <a:ext cx="5461463" cy="3154727"/>
          </a:xfrm>
          <a:custGeom>
            <a:avLst/>
            <a:gdLst/>
            <a:ahLst/>
            <a:cxnLst/>
            <a:rect r="r" b="b" t="t" l="l"/>
            <a:pathLst>
              <a:path h="3154727" w="5461463">
                <a:moveTo>
                  <a:pt x="0" y="0"/>
                </a:moveTo>
                <a:lnTo>
                  <a:pt x="5461464" y="0"/>
                </a:lnTo>
                <a:lnTo>
                  <a:pt x="5461464" y="3154727"/>
                </a:lnTo>
                <a:lnTo>
                  <a:pt x="0" y="31547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2826537" y="-2220677"/>
            <a:ext cx="5461463" cy="3154727"/>
          </a:xfrm>
          <a:custGeom>
            <a:avLst/>
            <a:gdLst/>
            <a:ahLst/>
            <a:cxnLst/>
            <a:rect r="r" b="b" t="t" l="l"/>
            <a:pathLst>
              <a:path h="3154727" w="5461463">
                <a:moveTo>
                  <a:pt x="0" y="0"/>
                </a:moveTo>
                <a:lnTo>
                  <a:pt x="5461463" y="0"/>
                </a:lnTo>
                <a:lnTo>
                  <a:pt x="5461463" y="3154727"/>
                </a:lnTo>
                <a:lnTo>
                  <a:pt x="0" y="31547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269625" y="934050"/>
            <a:ext cx="8667830" cy="962151"/>
            <a:chOff x="0" y="0"/>
            <a:chExt cx="2282885" cy="253406"/>
          </a:xfrm>
        </p:grpSpPr>
        <p:sp>
          <p:nvSpPr>
            <p:cNvPr name="Freeform 10" id="10"/>
            <p:cNvSpPr/>
            <p:nvPr/>
          </p:nvSpPr>
          <p:spPr>
            <a:xfrm flipH="false" flipV="false" rot="0">
              <a:off x="0" y="0"/>
              <a:ext cx="2282885" cy="253406"/>
            </a:xfrm>
            <a:custGeom>
              <a:avLst/>
              <a:gdLst/>
              <a:ahLst/>
              <a:cxnLst/>
              <a:rect r="r" b="b" t="t" l="l"/>
              <a:pathLst>
                <a:path h="253406" w="2282885">
                  <a:moveTo>
                    <a:pt x="0" y="0"/>
                  </a:moveTo>
                  <a:lnTo>
                    <a:pt x="2282885" y="0"/>
                  </a:lnTo>
                  <a:lnTo>
                    <a:pt x="2282885" y="253406"/>
                  </a:lnTo>
                  <a:lnTo>
                    <a:pt x="0" y="253406"/>
                  </a:lnTo>
                  <a:close/>
                </a:path>
              </a:pathLst>
            </a:custGeom>
            <a:solidFill>
              <a:srgbClr val="D93DE1">
                <a:alpha val="60784"/>
              </a:srgbClr>
            </a:solidFill>
          </p:spPr>
        </p:sp>
        <p:sp>
          <p:nvSpPr>
            <p:cNvPr name="TextBox 11" id="11"/>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sp>
        <p:nvSpPr>
          <p:cNvPr name="TextBox 12" id="12"/>
          <p:cNvSpPr txBox="true"/>
          <p:nvPr/>
        </p:nvSpPr>
        <p:spPr>
          <a:xfrm rot="0">
            <a:off x="2551261" y="8295640"/>
            <a:ext cx="10869429" cy="962660"/>
          </a:xfrm>
          <a:prstGeom prst="rect">
            <a:avLst/>
          </a:prstGeom>
        </p:spPr>
        <p:txBody>
          <a:bodyPr anchor="t" rtlCol="false" tIns="0" lIns="0" bIns="0" rIns="0">
            <a:spAutoFit/>
          </a:bodyPr>
          <a:lstStyle/>
          <a:p>
            <a:pPr>
              <a:lnSpc>
                <a:spcPts val="7840"/>
              </a:lnSpc>
            </a:pPr>
            <a:r>
              <a:rPr lang="en-US" sz="5600">
                <a:solidFill>
                  <a:srgbClr val="FFFFFF"/>
                </a:solidFill>
                <a:latin typeface="Cy Grotesk Grand Bold"/>
              </a:rPr>
              <a:t>QFD (CONTD.)</a:t>
            </a:r>
          </a:p>
        </p:txBody>
      </p:sp>
      <p:sp>
        <p:nvSpPr>
          <p:cNvPr name="TextBox 13" id="13"/>
          <p:cNvSpPr txBox="true"/>
          <p:nvPr/>
        </p:nvSpPr>
        <p:spPr>
          <a:xfrm rot="0">
            <a:off x="821482" y="2817934"/>
            <a:ext cx="14328986" cy="4267200"/>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D9D9D9"/>
                </a:solidFill>
                <a:latin typeface="Cy Grotesk Key Bold"/>
              </a:rPr>
              <a:t>Two types of users can create accounts. Then users can login by providing correct information.</a:t>
            </a:r>
          </a:p>
          <a:p>
            <a:pPr algn="just">
              <a:lnSpc>
                <a:spcPts val="4200"/>
              </a:lnSpc>
            </a:pPr>
            <a:r>
              <a:rPr lang="en-US" sz="3000">
                <a:solidFill>
                  <a:srgbClr val="D9D9D9"/>
                </a:solidFill>
                <a:latin typeface="Cy Grotesk Key"/>
              </a:rPr>
              <a:t>         </a:t>
            </a:r>
            <a:r>
              <a:rPr lang="en-US" sz="3000">
                <a:solidFill>
                  <a:srgbClr val="D9D9D9"/>
                </a:solidFill>
                <a:latin typeface="Cy Grotesk Key Bold"/>
              </a:rPr>
              <a:t>Admin - change informations</a:t>
            </a:r>
          </a:p>
          <a:p>
            <a:pPr algn="just">
              <a:lnSpc>
                <a:spcPts val="4200"/>
              </a:lnSpc>
            </a:pPr>
            <a:r>
              <a:rPr lang="en-US" sz="3000">
                <a:solidFill>
                  <a:srgbClr val="D9D9D9"/>
                </a:solidFill>
                <a:latin typeface="Cy Grotesk Key"/>
              </a:rPr>
              <a:t>         </a:t>
            </a:r>
            <a:r>
              <a:rPr lang="en-US" sz="3000">
                <a:solidFill>
                  <a:srgbClr val="D9D9D9"/>
                </a:solidFill>
                <a:latin typeface="Cy Grotesk Key Bold"/>
              </a:rPr>
              <a:t>User - chat, play quiz</a:t>
            </a:r>
          </a:p>
          <a:p>
            <a:pPr marL="647700" indent="-323850" lvl="1">
              <a:lnSpc>
                <a:spcPts val="4200"/>
              </a:lnSpc>
              <a:buFont typeface="Arial"/>
              <a:buChar char="•"/>
            </a:pPr>
            <a:r>
              <a:rPr lang="en-US" sz="3000">
                <a:solidFill>
                  <a:srgbClr val="D9D9D9"/>
                </a:solidFill>
                <a:latin typeface="Cy Grotesk Key Bold"/>
              </a:rPr>
              <a:t>Gamification in quiz system</a:t>
            </a:r>
          </a:p>
          <a:p>
            <a:pPr marL="647700" indent="-323850" lvl="1">
              <a:lnSpc>
                <a:spcPts val="4200"/>
              </a:lnSpc>
              <a:buFont typeface="Arial"/>
              <a:buChar char="•"/>
            </a:pPr>
            <a:r>
              <a:rPr lang="en-US" sz="3000">
                <a:solidFill>
                  <a:srgbClr val="D9D9D9"/>
                </a:solidFill>
                <a:latin typeface="Cy Grotesk Key Bold"/>
              </a:rPr>
              <a:t>Database management </a:t>
            </a:r>
          </a:p>
          <a:p>
            <a:pPr>
              <a:lnSpc>
                <a:spcPts val="4200"/>
              </a:lnSpc>
            </a:pPr>
          </a:p>
          <a:p>
            <a:pPr>
              <a:lnSpc>
                <a:spcPts val="4200"/>
              </a:lnSpc>
            </a:pPr>
          </a:p>
        </p:txBody>
      </p:sp>
      <p:sp>
        <p:nvSpPr>
          <p:cNvPr name="TextBox 14" id="14"/>
          <p:cNvSpPr txBox="true"/>
          <p:nvPr/>
        </p:nvSpPr>
        <p:spPr>
          <a:xfrm rot="0">
            <a:off x="269625" y="1075484"/>
            <a:ext cx="8874375" cy="628650"/>
          </a:xfrm>
          <a:prstGeom prst="rect">
            <a:avLst/>
          </a:prstGeom>
        </p:spPr>
        <p:txBody>
          <a:bodyPr anchor="t" rtlCol="false" tIns="0" lIns="0" bIns="0" rIns="0">
            <a:spAutoFit/>
          </a:bodyPr>
          <a:lstStyle/>
          <a:p>
            <a:pPr algn="ctr">
              <a:lnSpc>
                <a:spcPts val="4800"/>
              </a:lnSpc>
            </a:pPr>
            <a:r>
              <a:rPr lang="en-US" sz="4000">
                <a:solidFill>
                  <a:srgbClr val="FFFFFF"/>
                </a:solidFill>
                <a:latin typeface="Cy Grotesk Grand Bold"/>
              </a:rPr>
              <a:t>Expected Requirements</a:t>
            </a:r>
          </a:p>
        </p:txBody>
      </p:sp>
      <p:sp>
        <p:nvSpPr>
          <p:cNvPr name="Freeform 15" id="15"/>
          <p:cNvSpPr/>
          <p:nvPr/>
        </p:nvSpPr>
        <p:spPr>
          <a:xfrm flipH="false" flipV="false" rot="0">
            <a:off x="3226747" y="0"/>
            <a:ext cx="11135377" cy="7405025"/>
          </a:xfrm>
          <a:custGeom>
            <a:avLst/>
            <a:gdLst/>
            <a:ahLst/>
            <a:cxnLst/>
            <a:rect r="r" b="b" t="t" l="l"/>
            <a:pathLst>
              <a:path h="7405025" w="11135377">
                <a:moveTo>
                  <a:pt x="0" y="0"/>
                </a:moveTo>
                <a:lnTo>
                  <a:pt x="11135377" y="0"/>
                </a:lnTo>
                <a:lnTo>
                  <a:pt x="11135377" y="7405025"/>
                </a:lnTo>
                <a:lnTo>
                  <a:pt x="0" y="7405025"/>
                </a:lnTo>
                <a:lnTo>
                  <a:pt x="0" y="0"/>
                </a:lnTo>
                <a:close/>
              </a:path>
            </a:pathLst>
          </a:custGeom>
          <a:blipFill>
            <a:blip r:embed="rId8">
              <a:alphaModFix amt="20999"/>
              <a:extLst>
                <a:ext uri="{96DAC541-7B7A-43D3-8B79-37D633B846F1}">
                  <asvg:svgBlip xmlns:asvg="http://schemas.microsoft.com/office/drawing/2016/SVG/main" r:embed="rId9"/>
                </a:ext>
              </a:extLst>
            </a:blip>
            <a:stretch>
              <a:fillRect l="0" t="0" r="0" b="0"/>
            </a:stretch>
          </a:blipFill>
        </p:spPr>
      </p:sp>
      <p:sp>
        <p:nvSpPr>
          <p:cNvPr name="TextBox 16" id="16"/>
          <p:cNvSpPr txBox="true"/>
          <p:nvPr/>
        </p:nvSpPr>
        <p:spPr>
          <a:xfrm rot="0">
            <a:off x="17259300" y="8925239"/>
            <a:ext cx="204073" cy="529590"/>
          </a:xfrm>
          <a:prstGeom prst="rect">
            <a:avLst/>
          </a:prstGeom>
        </p:spPr>
        <p:txBody>
          <a:bodyPr anchor="t" rtlCol="false" tIns="0" lIns="0" bIns="0" rIns="0">
            <a:spAutoFit/>
          </a:bodyPr>
          <a:lstStyle/>
          <a:p>
            <a:pPr algn="ctr">
              <a:lnSpc>
                <a:spcPts val="4409"/>
              </a:lnSpc>
            </a:pPr>
            <a:r>
              <a:rPr lang="en-US" sz="3150">
                <a:solidFill>
                  <a:srgbClr val="FFFFFF"/>
                </a:solidFill>
                <a:latin typeface="Abril Fatface"/>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2538128" y="-6500316"/>
            <a:ext cx="10957451" cy="10957451"/>
          </a:xfrm>
          <a:custGeom>
            <a:avLst/>
            <a:gdLst/>
            <a:ahLst/>
            <a:cxnLst/>
            <a:rect r="r" b="b" t="t" l="l"/>
            <a:pathLst>
              <a:path h="10957451" w="10957451">
                <a:moveTo>
                  <a:pt x="0" y="0"/>
                </a:moveTo>
                <a:lnTo>
                  <a:pt x="10957451" y="0"/>
                </a:lnTo>
                <a:lnTo>
                  <a:pt x="10957451" y="10957451"/>
                </a:lnTo>
                <a:lnTo>
                  <a:pt x="0" y="10957451"/>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288687" y="7085134"/>
            <a:ext cx="10957451" cy="10957451"/>
          </a:xfrm>
          <a:custGeom>
            <a:avLst/>
            <a:gdLst/>
            <a:ahLst/>
            <a:cxnLst/>
            <a:rect r="r" b="b" t="t" l="l"/>
            <a:pathLst>
              <a:path h="10957451" w="10957451">
                <a:moveTo>
                  <a:pt x="0" y="0"/>
                </a:moveTo>
                <a:lnTo>
                  <a:pt x="10957451" y="0"/>
                </a:lnTo>
                <a:lnTo>
                  <a:pt x="10957451" y="10957451"/>
                </a:lnTo>
                <a:lnTo>
                  <a:pt x="0" y="10957451"/>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90250" y="7405025"/>
            <a:ext cx="18578250" cy="4259643"/>
          </a:xfrm>
          <a:custGeom>
            <a:avLst/>
            <a:gdLst/>
            <a:ahLst/>
            <a:cxnLst/>
            <a:rect r="r" b="b" t="t" l="l"/>
            <a:pathLst>
              <a:path h="4259643" w="18578250">
                <a:moveTo>
                  <a:pt x="0" y="0"/>
                </a:moveTo>
                <a:lnTo>
                  <a:pt x="18578250" y="0"/>
                </a:lnTo>
                <a:lnTo>
                  <a:pt x="18578250" y="4259643"/>
                </a:lnTo>
                <a:lnTo>
                  <a:pt x="0" y="4259643"/>
                </a:lnTo>
                <a:lnTo>
                  <a:pt x="0" y="0"/>
                </a:lnTo>
                <a:close/>
              </a:path>
            </a:pathLst>
          </a:custGeom>
          <a:blipFill>
            <a:blip r:embed="rId4">
              <a:alphaModFix amt="50000"/>
            </a:blip>
            <a:stretch>
              <a:fillRect l="0" t="-111422" r="-3489" b="-78579"/>
            </a:stretch>
          </a:blipFill>
        </p:spPr>
      </p:sp>
      <p:sp>
        <p:nvSpPr>
          <p:cNvPr name="Freeform 5" id="5"/>
          <p:cNvSpPr/>
          <p:nvPr/>
        </p:nvSpPr>
        <p:spPr>
          <a:xfrm flipH="false" flipV="false" rot="0">
            <a:off x="-6403487" y="61722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0">
            <a:off x="8668764" y="-6106836"/>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5"/>
            <a:stretch>
              <a:fillRect l="0" t="0" r="0" b="0"/>
            </a:stretch>
          </a:blipFill>
        </p:spPr>
      </p:sp>
      <p:sp>
        <p:nvSpPr>
          <p:cNvPr name="Freeform 7" id="7"/>
          <p:cNvSpPr/>
          <p:nvPr/>
        </p:nvSpPr>
        <p:spPr>
          <a:xfrm flipH="false" flipV="false" rot="0">
            <a:off x="-3596262" y="7405025"/>
            <a:ext cx="5461463" cy="3154727"/>
          </a:xfrm>
          <a:custGeom>
            <a:avLst/>
            <a:gdLst/>
            <a:ahLst/>
            <a:cxnLst/>
            <a:rect r="r" b="b" t="t" l="l"/>
            <a:pathLst>
              <a:path h="3154727" w="5461463">
                <a:moveTo>
                  <a:pt x="0" y="0"/>
                </a:moveTo>
                <a:lnTo>
                  <a:pt x="5461464" y="0"/>
                </a:lnTo>
                <a:lnTo>
                  <a:pt x="5461464" y="3154727"/>
                </a:lnTo>
                <a:lnTo>
                  <a:pt x="0" y="31547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2826537" y="-2220677"/>
            <a:ext cx="5461463" cy="3154727"/>
          </a:xfrm>
          <a:custGeom>
            <a:avLst/>
            <a:gdLst/>
            <a:ahLst/>
            <a:cxnLst/>
            <a:rect r="r" b="b" t="t" l="l"/>
            <a:pathLst>
              <a:path h="3154727" w="5461463">
                <a:moveTo>
                  <a:pt x="0" y="0"/>
                </a:moveTo>
                <a:lnTo>
                  <a:pt x="5461463" y="0"/>
                </a:lnTo>
                <a:lnTo>
                  <a:pt x="5461463" y="3154727"/>
                </a:lnTo>
                <a:lnTo>
                  <a:pt x="0" y="31547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269625" y="934050"/>
            <a:ext cx="8667830" cy="962151"/>
            <a:chOff x="0" y="0"/>
            <a:chExt cx="2282885" cy="253406"/>
          </a:xfrm>
        </p:grpSpPr>
        <p:sp>
          <p:nvSpPr>
            <p:cNvPr name="Freeform 10" id="10"/>
            <p:cNvSpPr/>
            <p:nvPr/>
          </p:nvSpPr>
          <p:spPr>
            <a:xfrm flipH="false" flipV="false" rot="0">
              <a:off x="0" y="0"/>
              <a:ext cx="2282885" cy="253406"/>
            </a:xfrm>
            <a:custGeom>
              <a:avLst/>
              <a:gdLst/>
              <a:ahLst/>
              <a:cxnLst/>
              <a:rect r="r" b="b" t="t" l="l"/>
              <a:pathLst>
                <a:path h="253406" w="2282885">
                  <a:moveTo>
                    <a:pt x="0" y="0"/>
                  </a:moveTo>
                  <a:lnTo>
                    <a:pt x="2282885" y="0"/>
                  </a:lnTo>
                  <a:lnTo>
                    <a:pt x="2282885" y="253406"/>
                  </a:lnTo>
                  <a:lnTo>
                    <a:pt x="0" y="253406"/>
                  </a:lnTo>
                  <a:close/>
                </a:path>
              </a:pathLst>
            </a:custGeom>
            <a:solidFill>
              <a:srgbClr val="D93DE1">
                <a:alpha val="60784"/>
              </a:srgbClr>
            </a:solidFill>
          </p:spPr>
        </p:sp>
        <p:sp>
          <p:nvSpPr>
            <p:cNvPr name="TextBox 11" id="11"/>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sp>
        <p:nvSpPr>
          <p:cNvPr name="TextBox 12" id="12"/>
          <p:cNvSpPr txBox="true"/>
          <p:nvPr/>
        </p:nvSpPr>
        <p:spPr>
          <a:xfrm rot="0">
            <a:off x="2551261" y="8295640"/>
            <a:ext cx="10869429" cy="962660"/>
          </a:xfrm>
          <a:prstGeom prst="rect">
            <a:avLst/>
          </a:prstGeom>
        </p:spPr>
        <p:txBody>
          <a:bodyPr anchor="t" rtlCol="false" tIns="0" lIns="0" bIns="0" rIns="0">
            <a:spAutoFit/>
          </a:bodyPr>
          <a:lstStyle/>
          <a:p>
            <a:pPr>
              <a:lnSpc>
                <a:spcPts val="7840"/>
              </a:lnSpc>
            </a:pPr>
            <a:r>
              <a:rPr lang="en-US" sz="5600">
                <a:solidFill>
                  <a:srgbClr val="FFFFFF"/>
                </a:solidFill>
                <a:latin typeface="Cy Grotesk Grand Bold"/>
              </a:rPr>
              <a:t>QFD (CONTD.)</a:t>
            </a:r>
          </a:p>
        </p:txBody>
      </p:sp>
      <p:sp>
        <p:nvSpPr>
          <p:cNvPr name="TextBox 13" id="13"/>
          <p:cNvSpPr txBox="true"/>
          <p:nvPr/>
        </p:nvSpPr>
        <p:spPr>
          <a:xfrm rot="0">
            <a:off x="821482" y="2858895"/>
            <a:ext cx="14328986" cy="3200400"/>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D9D9D9"/>
                </a:solidFill>
                <a:latin typeface="Cy Grotesk Key Bold"/>
              </a:rPr>
              <a:t>Extending it for Space</a:t>
            </a:r>
          </a:p>
          <a:p>
            <a:pPr marL="647700" indent="-323850" lvl="1">
              <a:lnSpc>
                <a:spcPts val="4200"/>
              </a:lnSpc>
              <a:buFont typeface="Arial"/>
              <a:buChar char="•"/>
            </a:pPr>
            <a:r>
              <a:rPr lang="en-US" sz="3000">
                <a:solidFill>
                  <a:srgbClr val="D9D9D9"/>
                </a:solidFill>
                <a:latin typeface="Cy Grotesk Key Bold"/>
              </a:rPr>
              <a:t>Voice command implementation about information for each country in Bangla language for accessibility. </a:t>
            </a:r>
          </a:p>
          <a:p>
            <a:pPr>
              <a:lnSpc>
                <a:spcPts val="4200"/>
              </a:lnSpc>
            </a:pPr>
          </a:p>
          <a:p>
            <a:pPr>
              <a:lnSpc>
                <a:spcPts val="4200"/>
              </a:lnSpc>
            </a:pPr>
          </a:p>
          <a:p>
            <a:pPr>
              <a:lnSpc>
                <a:spcPts val="4200"/>
              </a:lnSpc>
            </a:pPr>
          </a:p>
        </p:txBody>
      </p:sp>
      <p:sp>
        <p:nvSpPr>
          <p:cNvPr name="TextBox 14" id="14"/>
          <p:cNvSpPr txBox="true"/>
          <p:nvPr/>
        </p:nvSpPr>
        <p:spPr>
          <a:xfrm rot="0">
            <a:off x="269625" y="1075484"/>
            <a:ext cx="8874375" cy="628650"/>
          </a:xfrm>
          <a:prstGeom prst="rect">
            <a:avLst/>
          </a:prstGeom>
        </p:spPr>
        <p:txBody>
          <a:bodyPr anchor="t" rtlCol="false" tIns="0" lIns="0" bIns="0" rIns="0">
            <a:spAutoFit/>
          </a:bodyPr>
          <a:lstStyle/>
          <a:p>
            <a:pPr algn="ctr">
              <a:lnSpc>
                <a:spcPts val="4800"/>
              </a:lnSpc>
            </a:pPr>
            <a:r>
              <a:rPr lang="en-US" sz="4000">
                <a:solidFill>
                  <a:srgbClr val="FFFFFF"/>
                </a:solidFill>
                <a:latin typeface="Cy Grotesk Grand Bold"/>
              </a:rPr>
              <a:t>Exciting Requirements</a:t>
            </a:r>
          </a:p>
        </p:txBody>
      </p:sp>
      <p:sp>
        <p:nvSpPr>
          <p:cNvPr name="Freeform 15" id="15"/>
          <p:cNvSpPr/>
          <p:nvPr/>
        </p:nvSpPr>
        <p:spPr>
          <a:xfrm flipH="false" flipV="false" rot="0">
            <a:off x="3226747" y="0"/>
            <a:ext cx="11135377" cy="7405025"/>
          </a:xfrm>
          <a:custGeom>
            <a:avLst/>
            <a:gdLst/>
            <a:ahLst/>
            <a:cxnLst/>
            <a:rect r="r" b="b" t="t" l="l"/>
            <a:pathLst>
              <a:path h="7405025" w="11135377">
                <a:moveTo>
                  <a:pt x="0" y="0"/>
                </a:moveTo>
                <a:lnTo>
                  <a:pt x="11135377" y="0"/>
                </a:lnTo>
                <a:lnTo>
                  <a:pt x="11135377" y="7405025"/>
                </a:lnTo>
                <a:lnTo>
                  <a:pt x="0" y="7405025"/>
                </a:lnTo>
                <a:lnTo>
                  <a:pt x="0" y="0"/>
                </a:lnTo>
                <a:close/>
              </a:path>
            </a:pathLst>
          </a:custGeom>
          <a:blipFill>
            <a:blip r:embed="rId8">
              <a:alphaModFix amt="20999"/>
              <a:extLst>
                <a:ext uri="{96DAC541-7B7A-43D3-8B79-37D633B846F1}">
                  <asvg:svgBlip xmlns:asvg="http://schemas.microsoft.com/office/drawing/2016/SVG/main" r:embed="rId9"/>
                </a:ext>
              </a:extLst>
            </a:blip>
            <a:stretch>
              <a:fillRect l="0" t="0" r="0" b="0"/>
            </a:stretch>
          </a:blipFill>
        </p:spPr>
      </p:sp>
      <p:sp>
        <p:nvSpPr>
          <p:cNvPr name="TextBox 16" id="16"/>
          <p:cNvSpPr txBox="true"/>
          <p:nvPr/>
        </p:nvSpPr>
        <p:spPr>
          <a:xfrm rot="0">
            <a:off x="17137082" y="8925239"/>
            <a:ext cx="244435" cy="529590"/>
          </a:xfrm>
          <a:prstGeom prst="rect">
            <a:avLst/>
          </a:prstGeom>
        </p:spPr>
        <p:txBody>
          <a:bodyPr anchor="t" rtlCol="false" tIns="0" lIns="0" bIns="0" rIns="0">
            <a:spAutoFit/>
          </a:bodyPr>
          <a:lstStyle/>
          <a:p>
            <a:pPr algn="ctr">
              <a:lnSpc>
                <a:spcPts val="4409"/>
              </a:lnSpc>
            </a:pPr>
            <a:r>
              <a:rPr lang="en-US" sz="3150">
                <a:solidFill>
                  <a:srgbClr val="FFFFFF"/>
                </a:solidFill>
                <a:latin typeface="Abril Fatface"/>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2538128" y="-6500316"/>
            <a:ext cx="10957451" cy="10957451"/>
          </a:xfrm>
          <a:custGeom>
            <a:avLst/>
            <a:gdLst/>
            <a:ahLst/>
            <a:cxnLst/>
            <a:rect r="r" b="b" t="t" l="l"/>
            <a:pathLst>
              <a:path h="10957451" w="10957451">
                <a:moveTo>
                  <a:pt x="0" y="0"/>
                </a:moveTo>
                <a:lnTo>
                  <a:pt x="10957451" y="0"/>
                </a:lnTo>
                <a:lnTo>
                  <a:pt x="10957451" y="10957451"/>
                </a:lnTo>
                <a:lnTo>
                  <a:pt x="0" y="10957451"/>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90250" y="8568717"/>
            <a:ext cx="18578250" cy="3095951"/>
          </a:xfrm>
          <a:custGeom>
            <a:avLst/>
            <a:gdLst/>
            <a:ahLst/>
            <a:cxnLst/>
            <a:rect r="r" b="b" t="t" l="l"/>
            <a:pathLst>
              <a:path h="3095951" w="18578250">
                <a:moveTo>
                  <a:pt x="0" y="0"/>
                </a:moveTo>
                <a:lnTo>
                  <a:pt x="18578250" y="0"/>
                </a:lnTo>
                <a:lnTo>
                  <a:pt x="18578250" y="3095951"/>
                </a:lnTo>
                <a:lnTo>
                  <a:pt x="0" y="3095951"/>
                </a:lnTo>
                <a:lnTo>
                  <a:pt x="0" y="0"/>
                </a:lnTo>
                <a:close/>
              </a:path>
            </a:pathLst>
          </a:custGeom>
          <a:blipFill>
            <a:blip r:embed="rId4">
              <a:alphaModFix amt="50000"/>
            </a:blip>
            <a:stretch>
              <a:fillRect l="0" t="-190891" r="-3489" b="-108115"/>
            </a:stretch>
          </a:blipFill>
        </p:spPr>
      </p:sp>
      <p:sp>
        <p:nvSpPr>
          <p:cNvPr name="Freeform 4" id="4"/>
          <p:cNvSpPr/>
          <p:nvPr/>
        </p:nvSpPr>
        <p:spPr>
          <a:xfrm flipH="false" flipV="false" rot="0">
            <a:off x="-3596262" y="7405025"/>
            <a:ext cx="5461463" cy="3154727"/>
          </a:xfrm>
          <a:custGeom>
            <a:avLst/>
            <a:gdLst/>
            <a:ahLst/>
            <a:cxnLst/>
            <a:rect r="r" b="b" t="t" l="l"/>
            <a:pathLst>
              <a:path h="3154727" w="5461463">
                <a:moveTo>
                  <a:pt x="0" y="0"/>
                </a:moveTo>
                <a:lnTo>
                  <a:pt x="5461464" y="0"/>
                </a:lnTo>
                <a:lnTo>
                  <a:pt x="5461464" y="3154727"/>
                </a:lnTo>
                <a:lnTo>
                  <a:pt x="0" y="31547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2826537" y="-2220677"/>
            <a:ext cx="5461463" cy="3154727"/>
          </a:xfrm>
          <a:custGeom>
            <a:avLst/>
            <a:gdLst/>
            <a:ahLst/>
            <a:cxnLst/>
            <a:rect r="r" b="b" t="t" l="l"/>
            <a:pathLst>
              <a:path h="3154727" w="5461463">
                <a:moveTo>
                  <a:pt x="0" y="0"/>
                </a:moveTo>
                <a:lnTo>
                  <a:pt x="5461463" y="0"/>
                </a:lnTo>
                <a:lnTo>
                  <a:pt x="5461463" y="3154727"/>
                </a:lnTo>
                <a:lnTo>
                  <a:pt x="0" y="31547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601902" y="2435156"/>
            <a:ext cx="6901955" cy="5784453"/>
            <a:chOff x="0" y="0"/>
            <a:chExt cx="1817799" cy="1523477"/>
          </a:xfrm>
        </p:grpSpPr>
        <p:sp>
          <p:nvSpPr>
            <p:cNvPr name="Freeform 7" id="7"/>
            <p:cNvSpPr/>
            <p:nvPr/>
          </p:nvSpPr>
          <p:spPr>
            <a:xfrm flipH="false" flipV="false" rot="0">
              <a:off x="0" y="0"/>
              <a:ext cx="1817799" cy="1523477"/>
            </a:xfrm>
            <a:custGeom>
              <a:avLst/>
              <a:gdLst/>
              <a:ahLst/>
              <a:cxnLst/>
              <a:rect r="r" b="b" t="t" l="l"/>
              <a:pathLst>
                <a:path h="1523477" w="1817799">
                  <a:moveTo>
                    <a:pt x="0" y="0"/>
                  </a:moveTo>
                  <a:lnTo>
                    <a:pt x="1817799" y="0"/>
                  </a:lnTo>
                  <a:lnTo>
                    <a:pt x="1817799" y="1523477"/>
                  </a:lnTo>
                  <a:lnTo>
                    <a:pt x="0" y="1523477"/>
                  </a:lnTo>
                  <a:close/>
                </a:path>
              </a:pathLst>
            </a:custGeom>
            <a:solidFill>
              <a:srgbClr val="D93DE1">
                <a:alpha val="36863"/>
              </a:srgbClr>
            </a:solidFill>
          </p:spPr>
        </p:sp>
        <p:sp>
          <p:nvSpPr>
            <p:cNvPr name="TextBox 8" id="8"/>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sp>
        <p:nvSpPr>
          <p:cNvPr name="Freeform 9" id="9"/>
          <p:cNvSpPr/>
          <p:nvPr/>
        </p:nvSpPr>
        <p:spPr>
          <a:xfrm flipH="false" flipV="false" rot="0">
            <a:off x="15716003" y="93405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7"/>
            <a:stretch>
              <a:fillRect l="0" t="0" r="0" b="0"/>
            </a:stretch>
          </a:blipFill>
        </p:spPr>
      </p:sp>
      <p:grpSp>
        <p:nvGrpSpPr>
          <p:cNvPr name="Group 10" id="10"/>
          <p:cNvGrpSpPr/>
          <p:nvPr/>
        </p:nvGrpSpPr>
        <p:grpSpPr>
          <a:xfrm rot="0">
            <a:off x="9784143" y="2435156"/>
            <a:ext cx="6901955" cy="5784453"/>
            <a:chOff x="0" y="0"/>
            <a:chExt cx="1817799" cy="1523477"/>
          </a:xfrm>
        </p:grpSpPr>
        <p:sp>
          <p:nvSpPr>
            <p:cNvPr name="Freeform 11" id="11"/>
            <p:cNvSpPr/>
            <p:nvPr/>
          </p:nvSpPr>
          <p:spPr>
            <a:xfrm flipH="false" flipV="false" rot="0">
              <a:off x="0" y="0"/>
              <a:ext cx="1817799" cy="1523477"/>
            </a:xfrm>
            <a:custGeom>
              <a:avLst/>
              <a:gdLst/>
              <a:ahLst/>
              <a:cxnLst/>
              <a:rect r="r" b="b" t="t" l="l"/>
              <a:pathLst>
                <a:path h="1523477" w="1817799">
                  <a:moveTo>
                    <a:pt x="0" y="0"/>
                  </a:moveTo>
                  <a:lnTo>
                    <a:pt x="1817799" y="0"/>
                  </a:lnTo>
                  <a:lnTo>
                    <a:pt x="1817799" y="1523477"/>
                  </a:lnTo>
                  <a:lnTo>
                    <a:pt x="0" y="1523477"/>
                  </a:lnTo>
                  <a:close/>
                </a:path>
              </a:pathLst>
            </a:custGeom>
            <a:solidFill>
              <a:srgbClr val="D93DE1">
                <a:alpha val="36863"/>
              </a:srgbClr>
            </a:solidFill>
          </p:spPr>
        </p:sp>
        <p:sp>
          <p:nvSpPr>
            <p:cNvPr name="TextBox 12" id="12"/>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grpSp>
        <p:nvGrpSpPr>
          <p:cNvPr name="Group 13" id="13"/>
          <p:cNvGrpSpPr/>
          <p:nvPr/>
        </p:nvGrpSpPr>
        <p:grpSpPr>
          <a:xfrm rot="0">
            <a:off x="5547898" y="752729"/>
            <a:ext cx="6901955" cy="551942"/>
            <a:chOff x="0" y="0"/>
            <a:chExt cx="1817799" cy="145367"/>
          </a:xfrm>
        </p:grpSpPr>
        <p:sp>
          <p:nvSpPr>
            <p:cNvPr name="Freeform 14" id="14"/>
            <p:cNvSpPr/>
            <p:nvPr/>
          </p:nvSpPr>
          <p:spPr>
            <a:xfrm flipH="false" flipV="false" rot="0">
              <a:off x="0" y="0"/>
              <a:ext cx="1817799" cy="145367"/>
            </a:xfrm>
            <a:custGeom>
              <a:avLst/>
              <a:gdLst/>
              <a:ahLst/>
              <a:cxnLst/>
              <a:rect r="r" b="b" t="t" l="l"/>
              <a:pathLst>
                <a:path h="145367" w="1817799">
                  <a:moveTo>
                    <a:pt x="0" y="0"/>
                  </a:moveTo>
                  <a:lnTo>
                    <a:pt x="1817799" y="0"/>
                  </a:lnTo>
                  <a:lnTo>
                    <a:pt x="1817799" y="145367"/>
                  </a:lnTo>
                  <a:lnTo>
                    <a:pt x="0" y="145367"/>
                  </a:lnTo>
                  <a:close/>
                </a:path>
              </a:pathLst>
            </a:custGeom>
            <a:solidFill>
              <a:srgbClr val="D93DE1">
                <a:alpha val="36863"/>
              </a:srgbClr>
            </a:solidFill>
          </p:spPr>
        </p:sp>
        <p:sp>
          <p:nvSpPr>
            <p:cNvPr name="TextBox 15" id="15"/>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sp>
        <p:nvSpPr>
          <p:cNvPr name="Freeform 16" id="16"/>
          <p:cNvSpPr/>
          <p:nvPr/>
        </p:nvSpPr>
        <p:spPr>
          <a:xfrm flipH="false" flipV="false" rot="0">
            <a:off x="3229828" y="342546"/>
            <a:ext cx="1823051" cy="1740185"/>
          </a:xfrm>
          <a:custGeom>
            <a:avLst/>
            <a:gdLst/>
            <a:ahLst/>
            <a:cxnLst/>
            <a:rect r="r" b="b" t="t" l="l"/>
            <a:pathLst>
              <a:path h="1740185" w="1823051">
                <a:moveTo>
                  <a:pt x="0" y="0"/>
                </a:moveTo>
                <a:lnTo>
                  <a:pt x="1823051" y="0"/>
                </a:lnTo>
                <a:lnTo>
                  <a:pt x="1823051" y="1740185"/>
                </a:lnTo>
                <a:lnTo>
                  <a:pt x="0" y="1740185"/>
                </a:lnTo>
                <a:lnTo>
                  <a:pt x="0" y="0"/>
                </a:lnTo>
                <a:close/>
              </a:path>
            </a:pathLst>
          </a:custGeom>
          <a:blipFill>
            <a:blip r:embed="rId8"/>
            <a:stretch>
              <a:fillRect l="-21855" t="-11986" r="-80316" b="-7150"/>
            </a:stretch>
          </a:blipFill>
        </p:spPr>
      </p:sp>
      <p:sp>
        <p:nvSpPr>
          <p:cNvPr name="TextBox 17" id="17"/>
          <p:cNvSpPr txBox="true"/>
          <p:nvPr/>
        </p:nvSpPr>
        <p:spPr>
          <a:xfrm rot="0">
            <a:off x="2253297" y="8722868"/>
            <a:ext cx="10573240" cy="1393825"/>
          </a:xfrm>
          <a:prstGeom prst="rect">
            <a:avLst/>
          </a:prstGeom>
        </p:spPr>
        <p:txBody>
          <a:bodyPr anchor="t" rtlCol="false" tIns="0" lIns="0" bIns="0" rIns="0">
            <a:spAutoFit/>
          </a:bodyPr>
          <a:lstStyle/>
          <a:p>
            <a:pPr>
              <a:lnSpc>
                <a:spcPts val="5599"/>
              </a:lnSpc>
            </a:pPr>
            <a:r>
              <a:rPr lang="en-US" sz="3999">
                <a:solidFill>
                  <a:srgbClr val="FFFFFF"/>
                </a:solidFill>
                <a:latin typeface="Cy Grotesk Grand Bold"/>
              </a:rPr>
              <a:t>CONTRIBUTIONS OF EACH MEMBER</a:t>
            </a:r>
          </a:p>
        </p:txBody>
      </p:sp>
      <p:sp>
        <p:nvSpPr>
          <p:cNvPr name="TextBox 18" id="18"/>
          <p:cNvSpPr txBox="true"/>
          <p:nvPr/>
        </p:nvSpPr>
        <p:spPr>
          <a:xfrm rot="0">
            <a:off x="2083221" y="2574904"/>
            <a:ext cx="5939316" cy="5444490"/>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FFFFFF"/>
                </a:solidFill>
                <a:latin typeface="Cy Grotesk Grand Bold"/>
              </a:rPr>
              <a:t> Authentication module - signup, login</a:t>
            </a:r>
          </a:p>
          <a:p>
            <a:pPr>
              <a:lnSpc>
                <a:spcPts val="3359"/>
              </a:lnSpc>
            </a:pPr>
          </a:p>
          <a:p>
            <a:pPr marL="518160" indent="-259080" lvl="1">
              <a:lnSpc>
                <a:spcPts val="3359"/>
              </a:lnSpc>
              <a:buFont typeface="Arial"/>
              <a:buChar char="•"/>
            </a:pPr>
            <a:r>
              <a:rPr lang="en-US" sz="2400">
                <a:solidFill>
                  <a:srgbClr val="FFFFFF"/>
                </a:solidFill>
                <a:latin typeface="Cy Grotesk Grand Bold"/>
              </a:rPr>
              <a:t> Implementing quiz system with gamification (level up feature and showing leaderboard)</a:t>
            </a:r>
          </a:p>
          <a:p>
            <a:pPr>
              <a:lnSpc>
                <a:spcPts val="3359"/>
              </a:lnSpc>
            </a:pPr>
          </a:p>
          <a:p>
            <a:pPr marL="518160" indent="-259080" lvl="1">
              <a:lnSpc>
                <a:spcPts val="3359"/>
              </a:lnSpc>
              <a:buFont typeface="Arial"/>
              <a:buChar char="•"/>
            </a:pPr>
            <a:r>
              <a:rPr lang="en-US" sz="2400">
                <a:solidFill>
                  <a:srgbClr val="FFFFFF"/>
                </a:solidFill>
                <a:latin typeface="Cy Grotesk Grand Bold"/>
              </a:rPr>
              <a:t> Implementing the gaming quiz with leaderboard by manipulating map</a:t>
            </a:r>
          </a:p>
          <a:p>
            <a:pPr>
              <a:lnSpc>
                <a:spcPts val="3359"/>
              </a:lnSpc>
            </a:pPr>
          </a:p>
          <a:p>
            <a:pPr marL="518160" indent="-259080" lvl="1">
              <a:lnSpc>
                <a:spcPts val="3359"/>
              </a:lnSpc>
              <a:buFont typeface="Arial"/>
              <a:buChar char="•"/>
            </a:pPr>
            <a:r>
              <a:rPr lang="en-US" sz="2400">
                <a:solidFill>
                  <a:srgbClr val="FFFFFF"/>
                </a:solidFill>
                <a:latin typeface="Cy Grotesk Grand Bold"/>
              </a:rPr>
              <a:t>CSS styling </a:t>
            </a:r>
          </a:p>
        </p:txBody>
      </p:sp>
      <p:sp>
        <p:nvSpPr>
          <p:cNvPr name="TextBox 19" id="19"/>
          <p:cNvSpPr txBox="true"/>
          <p:nvPr/>
        </p:nvSpPr>
        <p:spPr>
          <a:xfrm rot="0">
            <a:off x="6696840" y="686054"/>
            <a:ext cx="4894321" cy="514350"/>
          </a:xfrm>
          <a:prstGeom prst="rect">
            <a:avLst/>
          </a:prstGeom>
        </p:spPr>
        <p:txBody>
          <a:bodyPr anchor="t" rtlCol="false" tIns="0" lIns="0" bIns="0" rIns="0">
            <a:spAutoFit/>
          </a:bodyPr>
          <a:lstStyle/>
          <a:p>
            <a:pPr algn="ctr">
              <a:lnSpc>
                <a:spcPts val="4199"/>
              </a:lnSpc>
            </a:pPr>
            <a:r>
              <a:rPr lang="en-US" sz="2999">
                <a:solidFill>
                  <a:srgbClr val="FFFFFF"/>
                </a:solidFill>
                <a:latin typeface="Cy Grotesk Grand Bold"/>
              </a:rPr>
              <a:t>Tashfia Jannath </a:t>
            </a:r>
          </a:p>
        </p:txBody>
      </p:sp>
      <p:sp>
        <p:nvSpPr>
          <p:cNvPr name="TextBox 20" id="20"/>
          <p:cNvSpPr txBox="true"/>
          <p:nvPr/>
        </p:nvSpPr>
        <p:spPr>
          <a:xfrm rot="0">
            <a:off x="9939629" y="2775120"/>
            <a:ext cx="6746469" cy="5444490"/>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FFFFFF"/>
                </a:solidFill>
                <a:latin typeface="Cy Grotesk Grand Bold"/>
              </a:rPr>
              <a:t>Built data models based on which data will be stored in the system</a:t>
            </a:r>
          </a:p>
          <a:p>
            <a:pPr>
              <a:lnSpc>
                <a:spcPts val="3359"/>
              </a:lnSpc>
            </a:pPr>
          </a:p>
          <a:p>
            <a:pPr marL="518160" indent="-259080" lvl="1">
              <a:lnSpc>
                <a:spcPts val="3359"/>
              </a:lnSpc>
              <a:buFont typeface="Arial"/>
              <a:buChar char="•"/>
            </a:pPr>
            <a:r>
              <a:rPr lang="en-US" sz="2400">
                <a:solidFill>
                  <a:srgbClr val="FFFFFF"/>
                </a:solidFill>
                <a:latin typeface="Cy Grotesk Grand Bold"/>
              </a:rPr>
              <a:t>Role management for admin and normal users</a:t>
            </a:r>
          </a:p>
          <a:p>
            <a:pPr>
              <a:lnSpc>
                <a:spcPts val="3359"/>
              </a:lnSpc>
            </a:pPr>
          </a:p>
          <a:p>
            <a:pPr marL="518160" indent="-259080" lvl="1">
              <a:lnSpc>
                <a:spcPts val="3359"/>
              </a:lnSpc>
              <a:buFont typeface="Arial"/>
              <a:buChar char="•"/>
            </a:pPr>
            <a:r>
              <a:rPr lang="en-US" sz="2400">
                <a:solidFill>
                  <a:srgbClr val="FFFFFF"/>
                </a:solidFill>
                <a:latin typeface="Cy Grotesk Grand Bold"/>
              </a:rPr>
              <a:t>Implementing admin features such as manipulating quiz questions</a:t>
            </a:r>
          </a:p>
          <a:p>
            <a:pPr>
              <a:lnSpc>
                <a:spcPts val="3359"/>
              </a:lnSpc>
            </a:pPr>
          </a:p>
          <a:p>
            <a:pPr marL="518160" indent="-259080" lvl="1">
              <a:lnSpc>
                <a:spcPts val="3359"/>
              </a:lnSpc>
              <a:buFont typeface="Arial"/>
              <a:buChar char="•"/>
            </a:pPr>
            <a:r>
              <a:rPr lang="en-US" sz="2400">
                <a:solidFill>
                  <a:srgbClr val="FFFFFF"/>
                </a:solidFill>
                <a:latin typeface="Cy Grotesk Grand Bold"/>
              </a:rPr>
              <a:t>Front end validation</a:t>
            </a:r>
          </a:p>
          <a:p>
            <a:pPr>
              <a:lnSpc>
                <a:spcPts val="3359"/>
              </a:lnSpc>
            </a:pPr>
          </a:p>
        </p:txBody>
      </p:sp>
      <p:sp>
        <p:nvSpPr>
          <p:cNvPr name="TextBox 21" id="21"/>
          <p:cNvSpPr txBox="true"/>
          <p:nvPr/>
        </p:nvSpPr>
        <p:spPr>
          <a:xfrm rot="0">
            <a:off x="17259300" y="9201150"/>
            <a:ext cx="246459" cy="529590"/>
          </a:xfrm>
          <a:prstGeom prst="rect">
            <a:avLst/>
          </a:prstGeom>
        </p:spPr>
        <p:txBody>
          <a:bodyPr anchor="t" rtlCol="false" tIns="0" lIns="0" bIns="0" rIns="0">
            <a:spAutoFit/>
          </a:bodyPr>
          <a:lstStyle/>
          <a:p>
            <a:pPr algn="ctr">
              <a:lnSpc>
                <a:spcPts val="4409"/>
              </a:lnSpc>
            </a:pPr>
            <a:r>
              <a:rPr lang="en-US" sz="3150">
                <a:solidFill>
                  <a:srgbClr val="FFFFFF"/>
                </a:solidFill>
                <a:latin typeface="Abril Fatface"/>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DAFkNRxB0IQ</dc:identifier>
  <dcterms:modified xsi:type="dcterms:W3CDTF">2011-08-01T06:04:30Z</dcterms:modified>
  <cp:revision>1</cp:revision>
  <dc:title>Mapping the World Presentation</dc:title>
</cp:coreProperties>
</file>